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Old Standard TT"/>
      <p:regular r:id="rId25"/>
      <p:bold r:id="rId26"/>
      <p: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ldStandardTT-bold.fntdata"/><Relationship Id="rId25" Type="http://schemas.openxmlformats.org/officeDocument/2006/relationships/font" Target="fonts/OldStandardTT-regular.fntdata"/><Relationship Id="rId27" Type="http://schemas.openxmlformats.org/officeDocument/2006/relationships/font" Target="fonts/OldStandardT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7" name="Shape 13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4" name="Shape 17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0" name="Shape 100"/>
        <p:cNvGrpSpPr/>
        <p:nvPr/>
      </p:nvGrpSpPr>
      <p:grpSpPr>
        <a:xfrm>
          <a:off x="0" y="0"/>
          <a:ext cx="0" cy="0"/>
          <a:chOff x="0" y="0"/>
          <a:chExt cx="0" cy="0"/>
        </a:xfrm>
      </p:grpSpPr>
      <p:sp>
        <p:nvSpPr>
          <p:cNvPr id="101" name="Shape 10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2" name="Shape 10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cxnSp>
        <p:nvCxnSpPr>
          <p:cNvPr id="11" name="Shape 11"/>
          <p:cNvCxnSpPr/>
          <p:nvPr/>
        </p:nvCxnSpPr>
        <p:spPr>
          <a:xfrm>
            <a:off x="641934" y="3597500"/>
            <a:ext cx="390299" cy="0"/>
          </a:xfrm>
          <a:prstGeom prst="straightConnector1">
            <a:avLst/>
          </a:prstGeom>
          <a:noFill/>
          <a:ln cap="flat" cmpd="sng" w="28575">
            <a:solidFill>
              <a:schemeClr val="accent1"/>
            </a:solidFill>
            <a:prstDash val="solid"/>
            <a:round/>
            <a:headEnd len="med" w="med" type="none"/>
            <a:tailEnd len="med" w="med" type="none"/>
          </a:ln>
        </p:spPr>
      </p:cxnSp>
      <p:sp>
        <p:nvSpPr>
          <p:cNvPr id="12" name="Shape 12"/>
          <p:cNvSpPr txBox="1"/>
          <p:nvPr>
            <p:ph type="ctr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p:txBody>
      </p:sp>
      <p:sp>
        <p:nvSpPr>
          <p:cNvPr id="13" name="Shape 13"/>
          <p:cNvSpPr txBox="1"/>
          <p:nvPr>
            <p:ph idx="1" type="subTitle"/>
          </p:nvPr>
        </p:nvSpPr>
        <p:spPr>
          <a:xfrm>
            <a:off x="512700" y="3840639"/>
            <a:ext cx="8118599" cy="787499"/>
          </a:xfrm>
          <a:prstGeom prst="rect">
            <a:avLst/>
          </a:prstGeom>
        </p:spPr>
        <p:txBody>
          <a:bodyPr anchorCtr="0" anchor="t" bIns="91425" lIns="91425" rIns="91425" tIns="91425"/>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9" name="Shape 49"/>
        <p:cNvGrpSpPr/>
        <p:nvPr/>
      </p:nvGrpSpPr>
      <p:grpSpPr>
        <a:xfrm>
          <a:off x="0" y="0"/>
          <a:ext cx="0" cy="0"/>
          <a:chOff x="0" y="0"/>
          <a:chExt cx="0" cy="0"/>
        </a:xfrm>
      </p:grpSpPr>
      <p:sp>
        <p:nvSpPr>
          <p:cNvPr id="50" name="Shape 50"/>
          <p:cNvSpPr txBox="1"/>
          <p:nvPr>
            <p:ph type="title"/>
          </p:nvPr>
        </p:nvSpPr>
        <p:spPr>
          <a:xfrm>
            <a:off x="311700" y="1039650"/>
            <a:ext cx="8520599" cy="2106299"/>
          </a:xfrm>
          <a:prstGeom prst="rect">
            <a:avLst/>
          </a:prstGeom>
        </p:spPr>
        <p:txBody>
          <a:bodyPr anchorCtr="0" anchor="b" bIns="91425" lIns="91425" rIns="91425" tIns="91425"/>
          <a:lstStyle>
            <a:lvl1pPr lvl="0" algn="ctr">
              <a:spcBef>
                <a:spcPts val="0"/>
              </a:spcBef>
              <a:buSzPct val="100000"/>
              <a:defRPr b="1" sz="14000"/>
            </a:lvl1pPr>
            <a:lvl2pPr lvl="1" algn="ctr">
              <a:spcBef>
                <a:spcPts val="0"/>
              </a:spcBef>
              <a:buSzPct val="100000"/>
              <a:defRPr b="1" sz="14000"/>
            </a:lvl2pPr>
            <a:lvl3pPr lvl="2" algn="ctr">
              <a:spcBef>
                <a:spcPts val="0"/>
              </a:spcBef>
              <a:buSzPct val="100000"/>
              <a:defRPr b="1" sz="14000"/>
            </a:lvl3pPr>
            <a:lvl4pPr lvl="3" algn="ctr">
              <a:spcBef>
                <a:spcPts val="0"/>
              </a:spcBef>
              <a:buSzPct val="100000"/>
              <a:defRPr b="1" sz="14000"/>
            </a:lvl4pPr>
            <a:lvl5pPr lvl="4" algn="ctr">
              <a:spcBef>
                <a:spcPts val="0"/>
              </a:spcBef>
              <a:buSzPct val="100000"/>
              <a:defRPr b="1" sz="14000"/>
            </a:lvl5pPr>
            <a:lvl6pPr lvl="5" algn="ctr">
              <a:spcBef>
                <a:spcPts val="0"/>
              </a:spcBef>
              <a:buSzPct val="100000"/>
              <a:defRPr b="1" sz="14000"/>
            </a:lvl6pPr>
            <a:lvl7pPr lvl="6" algn="ctr">
              <a:spcBef>
                <a:spcPts val="0"/>
              </a:spcBef>
              <a:buSzPct val="100000"/>
              <a:defRPr b="1" sz="14000"/>
            </a:lvl7pPr>
            <a:lvl8pPr lvl="7" algn="ctr">
              <a:spcBef>
                <a:spcPts val="0"/>
              </a:spcBef>
              <a:buSzPct val="100000"/>
              <a:defRPr b="1" sz="14000"/>
            </a:lvl8pPr>
            <a:lvl9pPr lvl="8" algn="ctr">
              <a:spcBef>
                <a:spcPts val="0"/>
              </a:spcBef>
              <a:buSzPct val="100000"/>
              <a:defRPr b="1" sz="14000"/>
            </a:lvl9pPr>
          </a:lstStyle>
          <a:p/>
        </p:txBody>
      </p:sp>
      <p:sp>
        <p:nvSpPr>
          <p:cNvPr id="51" name="Shape 51"/>
          <p:cNvSpPr txBox="1"/>
          <p:nvPr>
            <p:ph idx="1" type="body"/>
          </p:nvPr>
        </p:nvSpPr>
        <p:spPr>
          <a:xfrm>
            <a:off x="311700" y="3228425"/>
            <a:ext cx="8520599"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cap="flat" cmpd="sng" w="28575">
            <a:solidFill>
              <a:schemeClr val="lt2"/>
            </a:solidFill>
            <a:prstDash val="solid"/>
            <a:round/>
            <a:headEnd len="med" w="med" type="none"/>
            <a:tailEnd len="med" w="med" type="none"/>
          </a:ln>
        </p:spPr>
      </p:cxnSp>
      <p:sp>
        <p:nvSpPr>
          <p:cNvPr id="17" name="Shape 17"/>
          <p:cNvSpPr txBox="1"/>
          <p:nvPr>
            <p:ph type="title"/>
          </p:nvPr>
        </p:nvSpPr>
        <p:spPr>
          <a:xfrm>
            <a:off x="512700" y="1893300"/>
            <a:ext cx="8118599" cy="1522800"/>
          </a:xfrm>
          <a:prstGeom prst="rect">
            <a:avLst/>
          </a:prstGeom>
        </p:spPr>
        <p:txBody>
          <a:bodyPr anchorCtr="0" anchor="b" bIns="91425" lIns="91425" rIns="91425" tIns="91425"/>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71600"/>
            <a:ext cx="8520599" cy="3397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3117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2" type="body"/>
          </p:nvPr>
        </p:nvSpPr>
        <p:spPr>
          <a:xfrm>
            <a:off x="4832400" y="1171675"/>
            <a:ext cx="3999899" cy="3397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9" name="Shape 29"/>
        <p:cNvGrpSpPr/>
        <p:nvPr/>
      </p:nvGrpSpPr>
      <p:grpSpPr>
        <a:xfrm>
          <a:off x="0" y="0"/>
          <a:ext cx="0" cy="0"/>
          <a:chOff x="0" y="0"/>
          <a:chExt cx="0" cy="0"/>
        </a:xfrm>
      </p:grpSpPr>
      <p:sp>
        <p:nvSpPr>
          <p:cNvPr id="30" name="Shape 30"/>
          <p:cNvSpPr txBox="1"/>
          <p:nvPr>
            <p:ph type="title"/>
          </p:nvPr>
        </p:nvSpPr>
        <p:spPr>
          <a:xfrm>
            <a:off x="311700" y="445025"/>
            <a:ext cx="8520599" cy="613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2" name="Shape 32"/>
        <p:cNvGrpSpPr/>
        <p:nvPr/>
      </p:nvGrpSpPr>
      <p:grpSpPr>
        <a:xfrm>
          <a:off x="0" y="0"/>
          <a:ext cx="0" cy="0"/>
          <a:chOff x="0" y="0"/>
          <a:chExt cx="0" cy="0"/>
        </a:xfrm>
      </p:grpSpPr>
      <p:sp>
        <p:nvSpPr>
          <p:cNvPr id="33" name="Shape 33"/>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4" name="Shape 34"/>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6" name="Shape 36"/>
        <p:cNvGrpSpPr/>
        <p:nvPr/>
      </p:nvGrpSpPr>
      <p:grpSpPr>
        <a:xfrm>
          <a:off x="0" y="0"/>
          <a:ext cx="0" cy="0"/>
          <a:chOff x="0" y="0"/>
          <a:chExt cx="0" cy="0"/>
        </a:xfrm>
      </p:grpSpPr>
      <p:sp>
        <p:nvSpPr>
          <p:cNvPr id="37" name="Shape 37"/>
          <p:cNvSpPr txBox="1"/>
          <p:nvPr>
            <p:ph type="title"/>
          </p:nvPr>
        </p:nvSpPr>
        <p:spPr>
          <a:xfrm>
            <a:off x="490250" y="526350"/>
            <a:ext cx="5604000" cy="4090800"/>
          </a:xfrm>
          <a:prstGeom prst="rect">
            <a:avLst/>
          </a:prstGeom>
        </p:spPr>
        <p:txBody>
          <a:bodyPr anchorCtr="0" anchor="ctr" bIns="91425" lIns="91425" rIns="91425" tIns="91425"/>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p:txBody>
      </p:sp>
      <p:sp>
        <p:nvSpPr>
          <p:cNvPr id="38" name="Shape 3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9"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1" name="Shape 41"/>
          <p:cNvCxnSpPr/>
          <p:nvPr/>
        </p:nvCxnSpPr>
        <p:spPr>
          <a:xfrm>
            <a:off x="5029675" y="4495500"/>
            <a:ext cx="686399" cy="0"/>
          </a:xfrm>
          <a:prstGeom prst="straightConnector1">
            <a:avLst/>
          </a:prstGeom>
          <a:noFill/>
          <a:ln cap="flat" cmpd="sng" w="19050">
            <a:solidFill>
              <a:schemeClr val="lt2"/>
            </a:solidFill>
            <a:prstDash val="solid"/>
            <a:round/>
            <a:headEnd len="med" w="med" type="none"/>
            <a:tailEnd len="med" w="med" type="none"/>
          </a:ln>
        </p:spPr>
      </p:cxnSp>
      <p:sp>
        <p:nvSpPr>
          <p:cNvPr id="42" name="Shape 42"/>
          <p:cNvSpPr txBox="1"/>
          <p:nvPr>
            <p:ph type="title"/>
          </p:nvPr>
        </p:nvSpPr>
        <p:spPr>
          <a:xfrm>
            <a:off x="265500" y="1382350"/>
            <a:ext cx="4045199" cy="1333200"/>
          </a:xfrm>
          <a:prstGeom prst="rect">
            <a:avLst/>
          </a:prstGeom>
        </p:spPr>
        <p:txBody>
          <a:bodyPr anchorCtr="0" anchor="b" bIns="91425" lIns="91425" rIns="91425" tIns="91425"/>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p:txBody>
      </p:sp>
      <p:sp>
        <p:nvSpPr>
          <p:cNvPr id="43" name="Shape 43"/>
          <p:cNvSpPr txBox="1"/>
          <p:nvPr>
            <p:ph idx="1" type="subTitle"/>
          </p:nvPr>
        </p:nvSpPr>
        <p:spPr>
          <a:xfrm>
            <a:off x="265500" y="2769000"/>
            <a:ext cx="4045199"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4" name="Shape 44"/>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accen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613200"/>
          </a:xfrm>
          <a:prstGeom prst="rect">
            <a:avLst/>
          </a:prstGeom>
          <a:noFill/>
          <a:ln>
            <a:noFill/>
          </a:ln>
        </p:spPr>
        <p:txBody>
          <a:bodyPr anchorCtr="0" anchor="t" bIns="91425" lIns="91425" rIns="91425" tIns="91425"/>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p:txBody>
      </p:sp>
      <p:sp>
        <p:nvSpPr>
          <p:cNvPr id="7" name="Shape 7"/>
          <p:cNvSpPr txBox="1"/>
          <p:nvPr>
            <p:ph idx="1" type="body"/>
          </p:nvPr>
        </p:nvSpPr>
        <p:spPr>
          <a:xfrm>
            <a:off x="311700" y="1171600"/>
            <a:ext cx="8520599" cy="3397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02.jpg"/><Relationship Id="rId4" Type="http://schemas.openxmlformats.org/officeDocument/2006/relationships/image" Target="../media/image0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04.jpg"/><Relationship Id="rId4" Type="http://schemas.openxmlformats.org/officeDocument/2006/relationships/image" Target="../media/image0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0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Shape 59"/>
          <p:cNvSpPr txBox="1"/>
          <p:nvPr>
            <p:ph type="ctrTitle"/>
          </p:nvPr>
        </p:nvSpPr>
        <p:spPr>
          <a:xfrm>
            <a:off x="512700" y="1908750"/>
            <a:ext cx="8118600" cy="1507500"/>
          </a:xfrm>
          <a:prstGeom prst="rect">
            <a:avLst/>
          </a:prstGeom>
        </p:spPr>
        <p:txBody>
          <a:bodyPr anchorCtr="0" anchor="b" bIns="91425" lIns="91425" rIns="91425" tIns="91425">
            <a:noAutofit/>
          </a:bodyPr>
          <a:lstStyle/>
          <a:p>
            <a:pPr lvl="0">
              <a:spcBef>
                <a:spcPts val="0"/>
              </a:spcBef>
              <a:buNone/>
            </a:pPr>
            <a:r>
              <a:rPr lang="en">
                <a:solidFill>
                  <a:schemeClr val="accent5"/>
                </a:solidFill>
              </a:rPr>
              <a:t>An Introduction to Ecology and the biosphere</a:t>
            </a:r>
          </a:p>
        </p:txBody>
      </p:sp>
      <p:sp>
        <p:nvSpPr>
          <p:cNvPr id="60" name="Shape 60"/>
          <p:cNvSpPr txBox="1"/>
          <p:nvPr>
            <p:ph idx="1" type="subTitle"/>
          </p:nvPr>
        </p:nvSpPr>
        <p:spPr>
          <a:xfrm>
            <a:off x="512700" y="3840639"/>
            <a:ext cx="8118599" cy="787499"/>
          </a:xfrm>
          <a:prstGeom prst="rect">
            <a:avLst/>
          </a:prstGeom>
        </p:spPr>
        <p:txBody>
          <a:bodyPr anchorCtr="0" anchor="t" bIns="91425" lIns="91425" rIns="91425" tIns="91425">
            <a:noAutofit/>
          </a:bodyPr>
          <a:lstStyle/>
          <a:p>
            <a:pPr lvl="0">
              <a:spcBef>
                <a:spcPts val="0"/>
              </a:spcBef>
              <a:buNone/>
            </a:pPr>
            <a:r>
              <a:rPr lang="en"/>
              <a:t>By Kristen Brooks</a:t>
            </a:r>
          </a:p>
        </p:txBody>
      </p:sp>
      <p:sp>
        <p:nvSpPr>
          <p:cNvPr id="61" name="Shape 61"/>
          <p:cNvSpPr txBox="1"/>
          <p:nvPr/>
        </p:nvSpPr>
        <p:spPr>
          <a:xfrm>
            <a:off x="77375" y="90250"/>
            <a:ext cx="915600" cy="6579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accent5"/>
                </a:solidFill>
              </a:rPr>
              <a:t>52.1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90250" y="526350"/>
            <a:ext cx="5604000" cy="4090800"/>
          </a:xfrm>
          <a:prstGeom prst="rect">
            <a:avLst/>
          </a:prstGeom>
        </p:spPr>
        <p:txBody>
          <a:bodyPr anchorCtr="0" anchor="ctr" bIns="91425" lIns="91425" rIns="91425" tIns="91425">
            <a:noAutofit/>
          </a:bodyPr>
          <a:lstStyle/>
          <a:p>
            <a:pPr lvl="0">
              <a:spcBef>
                <a:spcPts val="0"/>
              </a:spcBef>
              <a:buNone/>
            </a:pPr>
            <a:r>
              <a:rPr lang="en"/>
              <a:t>Global Climate Change...</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sz="2400">
                <a:solidFill>
                  <a:schemeClr val="lt2"/>
                </a:solidFill>
              </a:rPr>
              <a:t>Global Climate Change</a:t>
            </a:r>
          </a:p>
        </p:txBody>
      </p:sp>
      <p:sp>
        <p:nvSpPr>
          <p:cNvPr id="124" name="Shape 124"/>
          <p:cNvSpPr txBox="1"/>
          <p:nvPr>
            <p:ph idx="1" type="body"/>
          </p:nvPr>
        </p:nvSpPr>
        <p:spPr>
          <a:xfrm>
            <a:off x="311700" y="981249"/>
            <a:ext cx="3999900" cy="3587700"/>
          </a:xfrm>
          <a:prstGeom prst="rect">
            <a:avLst/>
          </a:prstGeom>
        </p:spPr>
        <p:txBody>
          <a:bodyPr anchorCtr="0" anchor="t" bIns="91425" lIns="91425" rIns="91425" tIns="91425">
            <a:noAutofit/>
          </a:bodyPr>
          <a:lstStyle/>
          <a:p>
            <a:pPr indent="-228600" lvl="0" marL="457200" rtl="0">
              <a:spcBef>
                <a:spcPts val="0"/>
              </a:spcBef>
            </a:pPr>
            <a:r>
              <a:rPr lang="en"/>
              <a:t>Any large scale change Earth’s climate can alter the biosphere.</a:t>
            </a:r>
          </a:p>
          <a:p>
            <a:pPr indent="-228600" lvl="0" marL="457200" rtl="0">
              <a:spcBef>
                <a:spcPts val="0"/>
              </a:spcBef>
            </a:pPr>
            <a:r>
              <a:rPr lang="en"/>
              <a:t>Currently, the burning of fossil fuels and deforestation are increasing the concentrations of carbon dioxide and other greenhouse gassesin the atmosphere.</a:t>
            </a:r>
          </a:p>
          <a:p>
            <a:pPr lvl="0">
              <a:spcBef>
                <a:spcPts val="0"/>
              </a:spcBef>
              <a:buNone/>
            </a:pPr>
            <a:r>
              <a:rPr lang="en"/>
              <a:t>	As a result, the the Earth has warmed 0.8 celsius since 1900, and is predicted to warm another 1-6 degrees more by 2100.</a:t>
            </a:r>
          </a:p>
          <a:p>
            <a:pPr lvl="0" rtl="0">
              <a:spcBef>
                <a:spcPts val="0"/>
              </a:spcBef>
              <a:buNone/>
            </a:pPr>
            <a:r>
              <a:rPr lang="en"/>
              <a:t>A way to determine how Earth will change is for researchers to determine the climatic limits of current distributions of organisms.</a:t>
            </a:r>
          </a:p>
        </p:txBody>
      </p:sp>
      <p:pic>
        <p:nvPicPr>
          <p:cNvPr descr="Image result for global climate change" id="125" name="Shape 125"/>
          <p:cNvPicPr preferRelativeResize="0"/>
          <p:nvPr/>
        </p:nvPicPr>
        <p:blipFill>
          <a:blip r:embed="rId3">
            <a:alphaModFix/>
          </a:blip>
          <a:stretch>
            <a:fillRect/>
          </a:stretch>
        </p:blipFill>
        <p:spPr>
          <a:xfrm>
            <a:off x="4555850" y="2470725"/>
            <a:ext cx="3999899" cy="2098224"/>
          </a:xfrm>
          <a:prstGeom prst="rect">
            <a:avLst/>
          </a:prstGeom>
          <a:noFill/>
          <a:ln>
            <a:noFill/>
          </a:ln>
        </p:spPr>
      </p:pic>
      <p:pic>
        <p:nvPicPr>
          <p:cNvPr descr="Image result for global climate change" id="126" name="Shape 126"/>
          <p:cNvPicPr preferRelativeResize="0"/>
          <p:nvPr/>
        </p:nvPicPr>
        <p:blipFill>
          <a:blip r:embed="rId4">
            <a:alphaModFix/>
          </a:blip>
          <a:stretch>
            <a:fillRect/>
          </a:stretch>
        </p:blipFill>
        <p:spPr>
          <a:xfrm>
            <a:off x="5185700" y="345275"/>
            <a:ext cx="2362200" cy="1771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248000"/>
            <a:ext cx="8520600" cy="810300"/>
          </a:xfrm>
          <a:prstGeom prst="rect">
            <a:avLst/>
          </a:prstGeom>
        </p:spPr>
        <p:txBody>
          <a:bodyPr anchorCtr="0" anchor="t" bIns="91425" lIns="91425" rIns="91425" tIns="91425">
            <a:noAutofit/>
          </a:bodyPr>
          <a:lstStyle/>
          <a:p>
            <a:pPr lvl="0" rtl="0">
              <a:spcBef>
                <a:spcPts val="0"/>
              </a:spcBef>
              <a:buNone/>
            </a:pPr>
            <a:r>
              <a:rPr lang="en" sz="2400">
                <a:solidFill>
                  <a:schemeClr val="lt2"/>
                </a:solidFill>
              </a:rPr>
              <a:t>Will species be able to keep up?</a:t>
            </a:r>
          </a:p>
        </p:txBody>
      </p:sp>
      <p:sp>
        <p:nvSpPr>
          <p:cNvPr id="132" name="Shape 132"/>
          <p:cNvSpPr txBox="1"/>
          <p:nvPr>
            <p:ph idx="1" type="body"/>
          </p:nvPr>
        </p:nvSpPr>
        <p:spPr>
          <a:xfrm>
            <a:off x="311700" y="981250"/>
            <a:ext cx="3999900" cy="4065300"/>
          </a:xfrm>
          <a:prstGeom prst="rect">
            <a:avLst/>
          </a:prstGeom>
        </p:spPr>
        <p:txBody>
          <a:bodyPr anchorCtr="0" anchor="t" bIns="91425" lIns="91425" rIns="91425" tIns="91425">
            <a:noAutofit/>
          </a:bodyPr>
          <a:lstStyle/>
          <a:p>
            <a:pPr lvl="0">
              <a:spcBef>
                <a:spcPts val="0"/>
              </a:spcBef>
              <a:buNone/>
            </a:pPr>
            <a:r>
              <a:rPr lang="en"/>
              <a:t>Ecologists have attempted to answer this question specifically for the American Beech.</a:t>
            </a:r>
          </a:p>
          <a:p>
            <a:pPr lvl="0">
              <a:spcBef>
                <a:spcPts val="0"/>
              </a:spcBef>
              <a:buNone/>
            </a:pPr>
            <a:r>
              <a:rPr lang="en"/>
              <a:t>They predict that the northern limit of the beech’s range may move 700-900 km northward in the next century, and its southern range will limit shift even more.</a:t>
            </a:r>
          </a:p>
          <a:p>
            <a:pPr lvl="0">
              <a:spcBef>
                <a:spcPts val="0"/>
              </a:spcBef>
              <a:buNone/>
            </a:pPr>
            <a:r>
              <a:rPr lang="en"/>
              <a:t>Changes in the distribution of species are already evident in many well known groups of organisms due to the warmer world. </a:t>
            </a:r>
          </a:p>
          <a:p>
            <a:pPr lvl="0" rtl="0">
              <a:spcBef>
                <a:spcPts val="0"/>
              </a:spcBef>
              <a:buNone/>
            </a:pPr>
            <a:r>
              <a:rPr lang="en"/>
              <a:t>The observation of these climate changes causing species to move </a:t>
            </a:r>
            <a:r>
              <a:rPr lang="en"/>
              <a:t>illustrates</a:t>
            </a:r>
            <a:r>
              <a:rPr lang="en"/>
              <a:t> the importance of climate in determining species distributions. </a:t>
            </a:r>
          </a:p>
        </p:txBody>
      </p:sp>
      <p:pic>
        <p:nvPicPr>
          <p:cNvPr descr="Image result for endangered species" id="133" name="Shape 133"/>
          <p:cNvPicPr preferRelativeResize="0"/>
          <p:nvPr/>
        </p:nvPicPr>
        <p:blipFill>
          <a:blip r:embed="rId3">
            <a:alphaModFix/>
          </a:blip>
          <a:stretch>
            <a:fillRect/>
          </a:stretch>
        </p:blipFill>
        <p:spPr>
          <a:xfrm>
            <a:off x="4969175" y="3075200"/>
            <a:ext cx="3124200" cy="1466850"/>
          </a:xfrm>
          <a:prstGeom prst="rect">
            <a:avLst/>
          </a:prstGeom>
          <a:noFill/>
          <a:ln>
            <a:noFill/>
          </a:ln>
        </p:spPr>
      </p:pic>
      <p:pic>
        <p:nvPicPr>
          <p:cNvPr descr="Image result for endangered species" id="134" name="Shape 134"/>
          <p:cNvPicPr preferRelativeResize="0"/>
          <p:nvPr/>
        </p:nvPicPr>
        <p:blipFill>
          <a:blip r:embed="rId4">
            <a:alphaModFix/>
          </a:blip>
          <a:stretch>
            <a:fillRect/>
          </a:stretch>
        </p:blipFill>
        <p:spPr>
          <a:xfrm>
            <a:off x="5152875" y="1284200"/>
            <a:ext cx="2285835" cy="1712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txBox="1"/>
          <p:nvPr>
            <p:ph type="title"/>
          </p:nvPr>
        </p:nvSpPr>
        <p:spPr>
          <a:xfrm>
            <a:off x="512700" y="107825"/>
            <a:ext cx="8118600" cy="4981800"/>
          </a:xfrm>
          <a:prstGeom prst="rect">
            <a:avLst/>
          </a:prstGeom>
        </p:spPr>
        <p:txBody>
          <a:bodyPr anchorCtr="0" anchor="t" bIns="91425" lIns="91425" rIns="91425" tIns="91425">
            <a:noAutofit/>
          </a:bodyPr>
          <a:lstStyle/>
          <a:p>
            <a:pPr lvl="0">
              <a:spcBef>
                <a:spcPts val="0"/>
              </a:spcBef>
              <a:buNone/>
            </a:pPr>
            <a:r>
              <a:rPr lang="en"/>
              <a:t>Bottom line- climate change </a:t>
            </a:r>
            <a:r>
              <a:rPr lang="en">
                <a:solidFill>
                  <a:schemeClr val="lt2"/>
                </a:solidFill>
              </a:rPr>
              <a:t>must</a:t>
            </a:r>
            <a:r>
              <a:rPr lang="en"/>
              <a:t> be monitored to ensure the safety and well being of species on earth.</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idx="1" type="body"/>
          </p:nvPr>
        </p:nvSpPr>
        <p:spPr>
          <a:xfrm>
            <a:off x="311700" y="4230575"/>
            <a:ext cx="5998800" cy="605100"/>
          </a:xfrm>
          <a:prstGeom prst="rect">
            <a:avLst/>
          </a:prstGeom>
          <a:solidFill>
            <a:schemeClr val="lt1"/>
          </a:solidFill>
        </p:spPr>
        <p:txBody>
          <a:bodyPr anchorCtr="0" anchor="ctr" bIns="91425" lIns="91425" rIns="91425" tIns="91425">
            <a:noAutofit/>
          </a:bodyPr>
          <a:lstStyle/>
          <a:p>
            <a:pPr lvl="0">
              <a:spcBef>
                <a:spcPts val="0"/>
              </a:spcBef>
              <a:buNone/>
            </a:pPr>
            <a:r>
              <a:rPr lang="en"/>
              <a:t>52.2 - Structure and distribution of terrestrial biomes are controlled by climate and disturbance</a:t>
            </a:r>
          </a:p>
        </p:txBody>
      </p:sp>
      <p:pic>
        <p:nvPicPr>
          <p:cNvPr descr="Image result for terrestrial biomes" id="145" name="Shape 145"/>
          <p:cNvPicPr preferRelativeResize="0"/>
          <p:nvPr/>
        </p:nvPicPr>
        <p:blipFill>
          <a:blip r:embed="rId3">
            <a:alphaModFix/>
          </a:blip>
          <a:stretch>
            <a:fillRect/>
          </a:stretch>
        </p:blipFill>
        <p:spPr>
          <a:xfrm>
            <a:off x="152400" y="152400"/>
            <a:ext cx="4228750" cy="3245350"/>
          </a:xfrm>
          <a:prstGeom prst="rect">
            <a:avLst/>
          </a:prstGeom>
          <a:noFill/>
          <a:ln>
            <a:noFill/>
          </a:ln>
        </p:spPr>
      </p:pic>
      <p:pic>
        <p:nvPicPr>
          <p:cNvPr descr="Image result for terrestrial biomes" id="146" name="Shape 146"/>
          <p:cNvPicPr preferRelativeResize="0"/>
          <p:nvPr/>
        </p:nvPicPr>
        <p:blipFill>
          <a:blip r:embed="rId4">
            <a:alphaModFix/>
          </a:blip>
          <a:stretch>
            <a:fillRect/>
          </a:stretch>
        </p:blipFill>
        <p:spPr>
          <a:xfrm>
            <a:off x="4597850" y="207500"/>
            <a:ext cx="3824625" cy="26030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490250" y="526350"/>
            <a:ext cx="8093100" cy="2148000"/>
          </a:xfrm>
          <a:prstGeom prst="rect">
            <a:avLst/>
          </a:prstGeom>
        </p:spPr>
        <p:txBody>
          <a:bodyPr anchorCtr="0" anchor="ctr" bIns="91425" lIns="91425" rIns="91425" tIns="91425">
            <a:noAutofit/>
          </a:bodyPr>
          <a:lstStyle/>
          <a:p>
            <a:pPr lvl="0" rtl="0">
              <a:spcBef>
                <a:spcPts val="0"/>
              </a:spcBef>
              <a:buNone/>
            </a:pPr>
            <a:r>
              <a:rPr lang="en"/>
              <a:t>What are biomes?</a:t>
            </a:r>
          </a:p>
        </p:txBody>
      </p:sp>
      <p:sp>
        <p:nvSpPr>
          <p:cNvPr id="152" name="Shape 152"/>
          <p:cNvSpPr txBox="1"/>
          <p:nvPr/>
        </p:nvSpPr>
        <p:spPr>
          <a:xfrm>
            <a:off x="3450575" y="2900625"/>
            <a:ext cx="5272800" cy="13695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lt1"/>
                </a:solidFill>
                <a:latin typeface="Old Standard TT"/>
                <a:ea typeface="Old Standard TT"/>
                <a:cs typeface="Old Standard TT"/>
                <a:sym typeface="Old Standard TT"/>
              </a:rPr>
              <a:t>Major life zones characterized by vegetation type (in terrestrial biomes) or by the physical environment (in aquatic biomes).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title"/>
          </p:nvPr>
        </p:nvSpPr>
        <p:spPr>
          <a:xfrm>
            <a:off x="311700" y="445025"/>
            <a:ext cx="8520599" cy="613200"/>
          </a:xfrm>
          <a:prstGeom prst="rect">
            <a:avLst/>
          </a:prstGeom>
        </p:spPr>
        <p:txBody>
          <a:bodyPr anchorCtr="0" anchor="t" bIns="91425" lIns="91425" rIns="91425" tIns="91425">
            <a:noAutofit/>
          </a:bodyPr>
          <a:lstStyle/>
          <a:p>
            <a:pPr lvl="0">
              <a:spcBef>
                <a:spcPts val="0"/>
              </a:spcBef>
              <a:buNone/>
            </a:pPr>
            <a:r>
              <a:rPr lang="en">
                <a:solidFill>
                  <a:schemeClr val="lt2"/>
                </a:solidFill>
              </a:rPr>
              <a:t>Climate and terrestrial biomes</a:t>
            </a:r>
          </a:p>
        </p:txBody>
      </p:sp>
      <p:sp>
        <p:nvSpPr>
          <p:cNvPr id="158" name="Shape 158"/>
          <p:cNvSpPr txBox="1"/>
          <p:nvPr>
            <p:ph idx="1" type="body"/>
          </p:nvPr>
        </p:nvSpPr>
        <p:spPr>
          <a:xfrm>
            <a:off x="311700" y="1171600"/>
            <a:ext cx="8520599" cy="3397200"/>
          </a:xfrm>
          <a:prstGeom prst="rect">
            <a:avLst/>
          </a:prstGeom>
        </p:spPr>
        <p:txBody>
          <a:bodyPr anchorCtr="0" anchor="t" bIns="91425" lIns="91425" rIns="91425" tIns="91425">
            <a:noAutofit/>
          </a:bodyPr>
          <a:lstStyle/>
          <a:p>
            <a:pPr lvl="0">
              <a:spcBef>
                <a:spcPts val="0"/>
              </a:spcBef>
              <a:buNone/>
            </a:pPr>
            <a:r>
              <a:rPr lang="en"/>
              <a:t>To highlight the importance of climates on the distribution of biomes is to construct a </a:t>
            </a:r>
            <a:r>
              <a:rPr lang="en">
                <a:solidFill>
                  <a:schemeClr val="lt2"/>
                </a:solidFill>
              </a:rPr>
              <a:t>climograph</a:t>
            </a:r>
            <a:r>
              <a:rPr lang="en"/>
              <a:t>, a plot of annual mean temperature and precipitation in a particular region.  These plots help show the location of biomes.</a:t>
            </a:r>
          </a:p>
          <a:p>
            <a:pPr lvl="0">
              <a:spcBef>
                <a:spcPts val="0"/>
              </a:spcBef>
              <a:buNone/>
            </a:pPr>
            <a:r>
              <a:t/>
            </a:r>
            <a:endParaRPr/>
          </a:p>
        </p:txBody>
      </p:sp>
      <p:pic>
        <p:nvPicPr>
          <p:cNvPr descr="Related image" id="159" name="Shape 159"/>
          <p:cNvPicPr preferRelativeResize="0"/>
          <p:nvPr/>
        </p:nvPicPr>
        <p:blipFill>
          <a:blip r:embed="rId3">
            <a:alphaModFix/>
          </a:blip>
          <a:stretch>
            <a:fillRect/>
          </a:stretch>
        </p:blipFill>
        <p:spPr>
          <a:xfrm>
            <a:off x="152400" y="2195174"/>
            <a:ext cx="6892349" cy="2681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3" name="Shape 163"/>
        <p:cNvGrpSpPr/>
        <p:nvPr/>
      </p:nvGrpSpPr>
      <p:grpSpPr>
        <a:xfrm>
          <a:off x="0" y="0"/>
          <a:ext cx="0" cy="0"/>
          <a:chOff x="0" y="0"/>
          <a:chExt cx="0" cy="0"/>
        </a:xfrm>
      </p:grpSpPr>
      <p:sp>
        <p:nvSpPr>
          <p:cNvPr id="164" name="Shape 164"/>
          <p:cNvSpPr txBox="1"/>
          <p:nvPr>
            <p:ph type="title"/>
          </p:nvPr>
        </p:nvSpPr>
        <p:spPr>
          <a:xfrm>
            <a:off x="311700" y="445025"/>
            <a:ext cx="8520600" cy="613200"/>
          </a:xfrm>
          <a:prstGeom prst="rect">
            <a:avLst/>
          </a:prstGeom>
        </p:spPr>
        <p:txBody>
          <a:bodyPr anchorCtr="0" anchor="t" bIns="91425" lIns="91425" rIns="91425" tIns="91425">
            <a:noAutofit/>
          </a:bodyPr>
          <a:lstStyle/>
          <a:p>
            <a:pPr lvl="0" rtl="0">
              <a:spcBef>
                <a:spcPts val="0"/>
              </a:spcBef>
              <a:buNone/>
            </a:pPr>
            <a:r>
              <a:rPr lang="en">
                <a:solidFill>
                  <a:schemeClr val="lt2"/>
                </a:solidFill>
              </a:rPr>
              <a:t>General features of terrestrial biomes</a:t>
            </a:r>
          </a:p>
        </p:txBody>
      </p:sp>
      <p:sp>
        <p:nvSpPr>
          <p:cNvPr id="165" name="Shape 165"/>
          <p:cNvSpPr txBox="1"/>
          <p:nvPr>
            <p:ph idx="1" type="body"/>
          </p:nvPr>
        </p:nvSpPr>
        <p:spPr>
          <a:xfrm>
            <a:off x="311700" y="1171600"/>
            <a:ext cx="8520600" cy="3397200"/>
          </a:xfrm>
          <a:prstGeom prst="rect">
            <a:avLst/>
          </a:prstGeom>
        </p:spPr>
        <p:txBody>
          <a:bodyPr anchorCtr="0" anchor="t" bIns="91425" lIns="91425" rIns="91425" tIns="91425">
            <a:noAutofit/>
          </a:bodyPr>
          <a:lstStyle/>
          <a:p>
            <a:pPr lvl="0">
              <a:spcBef>
                <a:spcPts val="0"/>
              </a:spcBef>
              <a:buNone/>
            </a:pPr>
            <a:r>
              <a:rPr lang="en"/>
              <a:t>Most terrestrial biomes are named after their major physical or climatic features and for their predominant vegetation.  </a:t>
            </a:r>
          </a:p>
          <a:p>
            <a:pPr lvl="0">
              <a:spcBef>
                <a:spcPts val="0"/>
              </a:spcBef>
              <a:buNone/>
            </a:pPr>
            <a:r>
              <a:rPr lang="en"/>
              <a:t>An example would be how temperate grasslands are generally found in middle </a:t>
            </a:r>
            <a:r>
              <a:rPr lang="en"/>
              <a:t>latitudes</a:t>
            </a:r>
            <a:r>
              <a:rPr lang="en"/>
              <a:t>, where the climate is more moderate than in the polar regions, and are dominated by various grass species.</a:t>
            </a:r>
          </a:p>
          <a:p>
            <a:pPr lvl="0" rtl="0">
              <a:spcBef>
                <a:spcPts val="0"/>
              </a:spcBef>
              <a:buNone/>
            </a:pPr>
            <a:r>
              <a:rPr lang="en"/>
              <a:t>Each biome is </a:t>
            </a:r>
            <a:r>
              <a:rPr lang="en"/>
              <a:t>categorized</a:t>
            </a:r>
            <a:r>
              <a:rPr lang="en"/>
              <a:t> by microorganisms such as fungi or animals adapted to that environment.</a:t>
            </a:r>
          </a:p>
          <a:p>
            <a:pPr lv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311700" y="445025"/>
            <a:ext cx="8520600" cy="613200"/>
          </a:xfrm>
          <a:prstGeom prst="rect">
            <a:avLst/>
          </a:prstGeom>
        </p:spPr>
        <p:txBody>
          <a:bodyPr anchorCtr="0" anchor="t" bIns="91425" lIns="91425" rIns="91425" tIns="91425">
            <a:noAutofit/>
          </a:bodyPr>
          <a:lstStyle/>
          <a:p>
            <a:pPr lvl="0">
              <a:spcBef>
                <a:spcPts val="0"/>
              </a:spcBef>
              <a:buNone/>
            </a:pPr>
            <a:r>
              <a:rPr lang="en">
                <a:solidFill>
                  <a:schemeClr val="lt2"/>
                </a:solidFill>
              </a:rPr>
              <a:t>General biomes continued...</a:t>
            </a:r>
          </a:p>
        </p:txBody>
      </p:sp>
      <p:sp>
        <p:nvSpPr>
          <p:cNvPr id="171" name="Shape 171"/>
          <p:cNvSpPr txBox="1"/>
          <p:nvPr>
            <p:ph idx="1" type="body"/>
          </p:nvPr>
        </p:nvSpPr>
        <p:spPr>
          <a:xfrm>
            <a:off x="311700" y="1171600"/>
            <a:ext cx="8520600" cy="3885600"/>
          </a:xfrm>
          <a:prstGeom prst="rect">
            <a:avLst/>
          </a:prstGeom>
        </p:spPr>
        <p:txBody>
          <a:bodyPr anchorCtr="0" anchor="t" bIns="91425" lIns="91425" rIns="91425" tIns="91425">
            <a:noAutofit/>
          </a:bodyPr>
          <a:lstStyle/>
          <a:p>
            <a:pPr lvl="0">
              <a:spcBef>
                <a:spcPts val="0"/>
              </a:spcBef>
              <a:buNone/>
            </a:pPr>
            <a:r>
              <a:rPr lang="en"/>
              <a:t>Biomes often show distinct boundaries between each other.  Terrestrial biomes usually grade into each other without sharp edges.</a:t>
            </a:r>
          </a:p>
          <a:p>
            <a:pPr lvl="0">
              <a:spcBef>
                <a:spcPts val="0"/>
              </a:spcBef>
              <a:buNone/>
            </a:pPr>
            <a:r>
              <a:rPr lang="en"/>
              <a:t>The area of intergradation is called the ecotone, which can be wide or narrow.</a:t>
            </a:r>
          </a:p>
          <a:p>
            <a:pPr lvl="0">
              <a:spcBef>
                <a:spcPts val="0"/>
              </a:spcBef>
              <a:buNone/>
            </a:pPr>
            <a:r>
              <a:rPr lang="en"/>
              <a:t>Biomes can have layers, top to bottom, which consist of…</a:t>
            </a:r>
          </a:p>
          <a:p>
            <a:pPr indent="-317500" lvl="0" marL="2743200" rtl="0">
              <a:lnSpc>
                <a:spcPct val="100000"/>
              </a:lnSpc>
              <a:spcBef>
                <a:spcPts val="0"/>
              </a:spcBef>
              <a:buSzPct val="100000"/>
            </a:pPr>
            <a:r>
              <a:rPr lang="en" sz="1400"/>
              <a:t>Upper canopy</a:t>
            </a:r>
          </a:p>
          <a:p>
            <a:pPr indent="-317500" lvl="0" marL="2743200" rtl="0">
              <a:lnSpc>
                <a:spcPct val="100000"/>
              </a:lnSpc>
              <a:spcBef>
                <a:spcPts val="0"/>
              </a:spcBef>
              <a:buSzPct val="100000"/>
            </a:pPr>
            <a:r>
              <a:rPr lang="en" sz="1400"/>
              <a:t>Low-tree layer</a:t>
            </a:r>
          </a:p>
          <a:p>
            <a:pPr indent="-317500" lvl="0" marL="2743200" rtl="0">
              <a:lnSpc>
                <a:spcPct val="100000"/>
              </a:lnSpc>
              <a:spcBef>
                <a:spcPts val="0"/>
              </a:spcBef>
              <a:buSzPct val="100000"/>
            </a:pPr>
            <a:r>
              <a:rPr lang="en" sz="1400"/>
              <a:t>Shrub understory</a:t>
            </a:r>
          </a:p>
          <a:p>
            <a:pPr indent="-317500" lvl="0" marL="2743200" rtl="0">
              <a:lnSpc>
                <a:spcPct val="100000"/>
              </a:lnSpc>
              <a:spcBef>
                <a:spcPts val="0"/>
              </a:spcBef>
              <a:buSzPct val="100000"/>
            </a:pPr>
            <a:r>
              <a:rPr lang="en" sz="1400"/>
              <a:t>Ground layer </a:t>
            </a:r>
          </a:p>
          <a:p>
            <a:pPr indent="-317500" lvl="0" marL="2743200" rtl="0">
              <a:lnSpc>
                <a:spcPct val="100000"/>
              </a:lnSpc>
              <a:spcBef>
                <a:spcPts val="0"/>
              </a:spcBef>
              <a:buSzPct val="100000"/>
            </a:pPr>
            <a:r>
              <a:rPr lang="en" sz="1400"/>
              <a:t>Forest floor</a:t>
            </a:r>
          </a:p>
          <a:p>
            <a:pPr indent="-317500" lvl="0" marL="2743200">
              <a:lnSpc>
                <a:spcPct val="100000"/>
              </a:lnSpc>
              <a:spcBef>
                <a:spcPts val="0"/>
              </a:spcBef>
              <a:buSzPct val="100000"/>
            </a:pPr>
            <a:r>
              <a:rPr lang="en" sz="1400"/>
              <a:t>Root layer</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11700" y="140175"/>
            <a:ext cx="8520600" cy="614700"/>
          </a:xfrm>
          <a:prstGeom prst="rect">
            <a:avLst/>
          </a:prstGeom>
        </p:spPr>
        <p:txBody>
          <a:bodyPr anchorCtr="0" anchor="t" bIns="91425" lIns="91425" rIns="91425" tIns="91425">
            <a:noAutofit/>
          </a:bodyPr>
          <a:lstStyle/>
          <a:p>
            <a:pPr lvl="0" rtl="0">
              <a:spcBef>
                <a:spcPts val="0"/>
              </a:spcBef>
              <a:buNone/>
            </a:pPr>
            <a:r>
              <a:rPr lang="en">
                <a:solidFill>
                  <a:schemeClr val="lt2"/>
                </a:solidFill>
              </a:rPr>
              <a:t>General biomes continued...</a:t>
            </a:r>
          </a:p>
        </p:txBody>
      </p:sp>
      <p:sp>
        <p:nvSpPr>
          <p:cNvPr id="177" name="Shape 177"/>
          <p:cNvSpPr txBox="1"/>
          <p:nvPr>
            <p:ph idx="1" type="body"/>
          </p:nvPr>
        </p:nvSpPr>
        <p:spPr>
          <a:xfrm>
            <a:off x="311700" y="819500"/>
            <a:ext cx="8520600" cy="1590600"/>
          </a:xfrm>
          <a:prstGeom prst="rect">
            <a:avLst/>
          </a:prstGeom>
        </p:spPr>
        <p:txBody>
          <a:bodyPr anchorCtr="0" anchor="t" bIns="91425" lIns="91425" rIns="91425" tIns="91425">
            <a:noAutofit/>
          </a:bodyPr>
          <a:lstStyle/>
          <a:p>
            <a:pPr lvl="0" rtl="0">
              <a:spcBef>
                <a:spcPts val="0"/>
              </a:spcBef>
              <a:buNone/>
            </a:pPr>
            <a:r>
              <a:rPr lang="en"/>
              <a:t>Species composition of each kind of biome from location to location.</a:t>
            </a:r>
          </a:p>
          <a:p>
            <a:pPr lvl="0" rtl="0">
              <a:spcBef>
                <a:spcPts val="0"/>
              </a:spcBef>
              <a:buNone/>
            </a:pPr>
            <a:r>
              <a:rPr lang="en"/>
              <a:t>An example of this would be in North America, red spruce is common is common in the east but does not occur in other areas, where black and white spruce are very common. </a:t>
            </a:r>
          </a:p>
        </p:txBody>
      </p:sp>
      <p:sp>
        <p:nvSpPr>
          <p:cNvPr id="178" name="Shape 178"/>
          <p:cNvSpPr txBox="1"/>
          <p:nvPr/>
        </p:nvSpPr>
        <p:spPr>
          <a:xfrm>
            <a:off x="323500" y="2410100"/>
            <a:ext cx="8520600" cy="555300"/>
          </a:xfrm>
          <a:prstGeom prst="rect">
            <a:avLst/>
          </a:prstGeom>
          <a:noFill/>
          <a:ln>
            <a:noFill/>
          </a:ln>
        </p:spPr>
        <p:txBody>
          <a:bodyPr anchorCtr="0" anchor="t" bIns="91425" lIns="91425" rIns="91425" tIns="91425">
            <a:noAutofit/>
          </a:bodyPr>
          <a:lstStyle/>
          <a:p>
            <a:pPr lvl="0">
              <a:spcBef>
                <a:spcPts val="0"/>
              </a:spcBef>
              <a:buNone/>
            </a:pPr>
            <a:r>
              <a:rPr lang="en" sz="3000">
                <a:solidFill>
                  <a:schemeClr val="lt2"/>
                </a:solidFill>
                <a:latin typeface="Old Standard TT"/>
                <a:ea typeface="Old Standard TT"/>
                <a:cs typeface="Old Standard TT"/>
                <a:sym typeface="Old Standard TT"/>
              </a:rPr>
              <a:t>Disturbance and Terrestrial Biomes</a:t>
            </a:r>
          </a:p>
        </p:txBody>
      </p:sp>
      <p:sp>
        <p:nvSpPr>
          <p:cNvPr id="179" name="Shape 179"/>
          <p:cNvSpPr txBox="1"/>
          <p:nvPr/>
        </p:nvSpPr>
        <p:spPr>
          <a:xfrm>
            <a:off x="409750" y="2965400"/>
            <a:ext cx="8378400" cy="19086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1800">
                <a:latin typeface="Old Standard TT"/>
                <a:ea typeface="Old Standard TT"/>
                <a:cs typeface="Old Standard TT"/>
                <a:sym typeface="Old Standard TT"/>
              </a:rPr>
              <a:t>Disturbance is an event such as a storm, fire, or human activity that changes a community removing organisms from it and altering resource availability.</a:t>
            </a:r>
          </a:p>
          <a:p>
            <a:pPr lvl="0" rtl="0">
              <a:lnSpc>
                <a:spcPct val="115000"/>
              </a:lnSpc>
              <a:spcBef>
                <a:spcPts val="0"/>
              </a:spcBef>
              <a:buNone/>
            </a:pPr>
            <a:r>
              <a:t/>
            </a:r>
            <a:endParaRPr sz="1800">
              <a:latin typeface="Old Standard TT"/>
              <a:ea typeface="Old Standard TT"/>
              <a:cs typeface="Old Standard TT"/>
              <a:sym typeface="Old Standard TT"/>
            </a:endParaRPr>
          </a:p>
          <a:p>
            <a:pPr lvl="0">
              <a:lnSpc>
                <a:spcPct val="115000"/>
              </a:lnSpc>
              <a:spcBef>
                <a:spcPts val="0"/>
              </a:spcBef>
              <a:buNone/>
            </a:pPr>
            <a:r>
              <a:rPr lang="en" sz="1800">
                <a:latin typeface="Old Standard TT"/>
                <a:ea typeface="Old Standard TT"/>
                <a:cs typeface="Old Standard TT"/>
                <a:sym typeface="Old Standard TT"/>
              </a:rPr>
              <a:t>As a result of disturbances, biomes often exhibit </a:t>
            </a:r>
            <a:r>
              <a:rPr lang="en" sz="1800">
                <a:latin typeface="Old Standard TT"/>
                <a:ea typeface="Old Standard TT"/>
                <a:cs typeface="Old Standard TT"/>
                <a:sym typeface="Old Standard TT"/>
              </a:rPr>
              <a:t>extensive</a:t>
            </a:r>
            <a:r>
              <a:rPr lang="en" sz="1800">
                <a:latin typeface="Old Standard TT"/>
                <a:ea typeface="Old Standard TT"/>
                <a:cs typeface="Old Standard TT"/>
                <a:sym typeface="Old Standard TT"/>
              </a:rPr>
              <a:t> patchiness, with several different communities represented in a single area.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idx="1" type="body"/>
          </p:nvPr>
        </p:nvSpPr>
        <p:spPr>
          <a:xfrm>
            <a:off x="311700" y="1625025"/>
            <a:ext cx="8520600" cy="3391800"/>
          </a:xfrm>
          <a:prstGeom prst="rect">
            <a:avLst/>
          </a:prstGeom>
        </p:spPr>
        <p:txBody>
          <a:bodyPr anchorCtr="0" anchor="t" bIns="91425" lIns="91425" rIns="91425" tIns="91425">
            <a:noAutofit/>
          </a:bodyPr>
          <a:lstStyle/>
          <a:p>
            <a:pPr indent="-330200" lvl="0" marL="457200" rtl="0">
              <a:spcBef>
                <a:spcPts val="0"/>
              </a:spcBef>
              <a:buSzPct val="100000"/>
            </a:pPr>
            <a:r>
              <a:rPr lang="en" sz="1600"/>
              <a:t>The biggest influence on the distribution of organisms on land and in the oceans is climate. </a:t>
            </a:r>
          </a:p>
          <a:p>
            <a:pPr indent="-330200" lvl="0" marL="457200" rtl="0">
              <a:spcBef>
                <a:spcPts val="0"/>
              </a:spcBef>
              <a:buSzPct val="100000"/>
            </a:pPr>
            <a:r>
              <a:rPr lang="en" sz="1600"/>
              <a:t>There are four different physical factors that are important to each climate and those are…</a:t>
            </a:r>
          </a:p>
          <a:p>
            <a:pPr indent="-330200" lvl="4" marL="2286000" rtl="0">
              <a:spcBef>
                <a:spcPts val="0"/>
              </a:spcBef>
              <a:buClr>
                <a:schemeClr val="lt2"/>
              </a:buClr>
              <a:buSzPct val="100000"/>
            </a:pPr>
            <a:r>
              <a:rPr lang="en" sz="1600">
                <a:solidFill>
                  <a:schemeClr val="lt2"/>
                </a:solidFill>
              </a:rPr>
              <a:t>Temperature</a:t>
            </a:r>
          </a:p>
          <a:p>
            <a:pPr indent="-330200" lvl="4" marL="2286000" rtl="0">
              <a:spcBef>
                <a:spcPts val="0"/>
              </a:spcBef>
              <a:buClr>
                <a:schemeClr val="lt2"/>
              </a:buClr>
              <a:buSzPct val="100000"/>
            </a:pPr>
            <a:r>
              <a:rPr lang="en" sz="1600">
                <a:solidFill>
                  <a:schemeClr val="lt2"/>
                </a:solidFill>
              </a:rPr>
              <a:t>Precipitation</a:t>
            </a:r>
          </a:p>
          <a:p>
            <a:pPr indent="-330200" lvl="4" marL="2286000" rtl="0">
              <a:spcBef>
                <a:spcPts val="0"/>
              </a:spcBef>
              <a:buClr>
                <a:schemeClr val="lt2"/>
              </a:buClr>
              <a:buSzPct val="100000"/>
            </a:pPr>
            <a:r>
              <a:rPr lang="en" sz="1600">
                <a:solidFill>
                  <a:schemeClr val="lt2"/>
                </a:solidFill>
              </a:rPr>
              <a:t>Sunlight</a:t>
            </a:r>
          </a:p>
          <a:p>
            <a:pPr indent="-330200" lvl="4" marL="2286000" rtl="0">
              <a:spcBef>
                <a:spcPts val="0"/>
              </a:spcBef>
              <a:buClr>
                <a:schemeClr val="lt2"/>
              </a:buClr>
              <a:buSzPct val="100000"/>
            </a:pPr>
            <a:r>
              <a:rPr lang="en" sz="1600">
                <a:solidFill>
                  <a:schemeClr val="lt2"/>
                </a:solidFill>
              </a:rPr>
              <a:t>Wind</a:t>
            </a:r>
          </a:p>
          <a:p>
            <a:pPr indent="-330200" lvl="0" marL="457200" rtl="0">
              <a:spcBef>
                <a:spcPts val="0"/>
              </a:spcBef>
              <a:buSzPct val="100000"/>
            </a:pPr>
            <a:r>
              <a:rPr lang="en" sz="1600"/>
              <a:t>Two kinds of climate patterns are macroclimates and microclimates.</a:t>
            </a:r>
          </a:p>
          <a:p>
            <a:pPr indent="-330200" lvl="4" marL="2286000" rtl="0">
              <a:spcBef>
                <a:spcPts val="0"/>
              </a:spcBef>
              <a:buClr>
                <a:schemeClr val="lt2"/>
              </a:buClr>
              <a:buSzPct val="100000"/>
            </a:pPr>
            <a:r>
              <a:rPr lang="en" sz="1600">
                <a:solidFill>
                  <a:schemeClr val="lt2"/>
                </a:solidFill>
              </a:rPr>
              <a:t>Macroclimates; global, regional and landscape level patterns ex. Sullivan County.</a:t>
            </a:r>
          </a:p>
          <a:p>
            <a:pPr indent="-330200" lvl="4" marL="2286000" rtl="0">
              <a:spcBef>
                <a:spcPts val="0"/>
              </a:spcBef>
              <a:buClr>
                <a:schemeClr val="lt2"/>
              </a:buClr>
              <a:buSzPct val="100000"/>
            </a:pPr>
            <a:r>
              <a:rPr lang="en" sz="1600">
                <a:solidFill>
                  <a:schemeClr val="lt2"/>
                </a:solidFill>
              </a:rPr>
              <a:t>Microclimates; localized patterns felt in only specific places ex. Organisms under a log.</a:t>
            </a:r>
          </a:p>
          <a:p>
            <a:pPr indent="0" lvl="0" marL="1828800">
              <a:spcBef>
                <a:spcPts val="0"/>
              </a:spcBef>
              <a:buNone/>
            </a:pPr>
            <a:r>
              <a:t/>
            </a:r>
            <a:endParaRPr sz="1600"/>
          </a:p>
        </p:txBody>
      </p:sp>
      <p:sp>
        <p:nvSpPr>
          <p:cNvPr id="67" name="Shape 67"/>
          <p:cNvSpPr txBox="1"/>
          <p:nvPr>
            <p:ph type="title"/>
          </p:nvPr>
        </p:nvSpPr>
        <p:spPr>
          <a:xfrm>
            <a:off x="311700" y="445025"/>
            <a:ext cx="8520600" cy="1308900"/>
          </a:xfrm>
          <a:prstGeom prst="rect">
            <a:avLst/>
          </a:prstGeom>
        </p:spPr>
        <p:txBody>
          <a:bodyPr anchorCtr="0" anchor="t" bIns="91425" lIns="91425" rIns="91425" tIns="91425">
            <a:noAutofit/>
          </a:bodyPr>
          <a:lstStyle/>
          <a:p>
            <a:pPr lvl="0">
              <a:spcBef>
                <a:spcPts val="0"/>
              </a:spcBef>
              <a:buNone/>
            </a:pPr>
            <a:r>
              <a:rPr i="1" lang="en"/>
              <a:t>Earth’s climate varies by latitude and season and is changing rapidly</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type="title"/>
          </p:nvPr>
        </p:nvSpPr>
        <p:spPr>
          <a:xfrm>
            <a:off x="512700" y="2879075"/>
            <a:ext cx="8118600" cy="2210700"/>
          </a:xfrm>
          <a:prstGeom prst="rect">
            <a:avLst/>
          </a:prstGeom>
        </p:spPr>
        <p:txBody>
          <a:bodyPr anchorCtr="0" anchor="t" bIns="91425" lIns="91425" rIns="91425" tIns="91425">
            <a:noAutofit/>
          </a:bodyPr>
          <a:lstStyle/>
          <a:p>
            <a:pPr lvl="0" rtl="0">
              <a:spcBef>
                <a:spcPts val="0"/>
              </a:spcBef>
              <a:buNone/>
            </a:pPr>
            <a:r>
              <a:rPr lang="en" sz="3000"/>
              <a:t>When discussing biomes, it is important to </a:t>
            </a:r>
            <a:r>
              <a:rPr lang="en" sz="3000">
                <a:solidFill>
                  <a:schemeClr val="lt2"/>
                </a:solidFill>
              </a:rPr>
              <a:t>remember</a:t>
            </a:r>
            <a:r>
              <a:rPr lang="en" sz="3000"/>
              <a:t> that human activity has altered so much of Earth’s surface, replacing natural communities with urban and agricultural ones.</a:t>
            </a:r>
          </a:p>
        </p:txBody>
      </p:sp>
      <p:sp>
        <p:nvSpPr>
          <p:cNvPr id="185" name="Shape 185"/>
          <p:cNvSpPr txBox="1"/>
          <p:nvPr/>
        </p:nvSpPr>
        <p:spPr>
          <a:xfrm>
            <a:off x="512700" y="301925"/>
            <a:ext cx="8049000" cy="2426100"/>
          </a:xfrm>
          <a:prstGeom prst="rect">
            <a:avLst/>
          </a:prstGeom>
          <a:noFill/>
          <a:ln>
            <a:noFill/>
          </a:ln>
        </p:spPr>
        <p:txBody>
          <a:bodyPr anchorCtr="0" anchor="t" bIns="91425" lIns="91425" rIns="91425" tIns="91425">
            <a:noAutofit/>
          </a:bodyPr>
          <a:lstStyle/>
          <a:p>
            <a:pPr lvl="0">
              <a:spcBef>
                <a:spcPts val="0"/>
              </a:spcBef>
              <a:buNone/>
            </a:pPr>
            <a:r>
              <a:rPr lang="en" sz="3000">
                <a:solidFill>
                  <a:schemeClr val="lt1"/>
                </a:solidFill>
                <a:latin typeface="Old Standard TT"/>
                <a:ea typeface="Old Standard TT"/>
                <a:cs typeface="Old Standard TT"/>
                <a:sym typeface="Old Standard TT"/>
              </a:rPr>
              <a:t>Some natural disturbances are </a:t>
            </a:r>
            <a:r>
              <a:rPr lang="en" sz="3000">
                <a:solidFill>
                  <a:schemeClr val="lt2"/>
                </a:solidFill>
                <a:latin typeface="Old Standard TT"/>
                <a:ea typeface="Old Standard TT"/>
                <a:cs typeface="Old Standard TT"/>
                <a:sym typeface="Old Standard TT"/>
              </a:rPr>
              <a:t>needed</a:t>
            </a:r>
            <a:r>
              <a:rPr lang="en" sz="3000">
                <a:solidFill>
                  <a:schemeClr val="lt1"/>
                </a:solidFill>
                <a:latin typeface="Old Standard TT"/>
                <a:ea typeface="Old Standard TT"/>
                <a:cs typeface="Old Standard TT"/>
                <a:sym typeface="Old Standard TT"/>
              </a:rPr>
              <a:t> to help control biomes. However, human based ones not so much.</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idx="1" type="body"/>
          </p:nvPr>
        </p:nvSpPr>
        <p:spPr>
          <a:xfrm>
            <a:off x="311700" y="1315325"/>
            <a:ext cx="8520600" cy="1405800"/>
          </a:xfrm>
          <a:prstGeom prst="rect">
            <a:avLst/>
          </a:prstGeom>
        </p:spPr>
        <p:txBody>
          <a:bodyPr anchorCtr="0" anchor="t" bIns="91425" lIns="91425" rIns="91425" tIns="91425">
            <a:noAutofit/>
          </a:bodyPr>
          <a:lstStyle/>
          <a:p>
            <a:pPr indent="-330200" lvl="0" marL="457200" marR="0" rtl="0" algn="l">
              <a:lnSpc>
                <a:spcPct val="115000"/>
              </a:lnSpc>
              <a:spcBef>
                <a:spcPts val="0"/>
              </a:spcBef>
              <a:spcAft>
                <a:spcPts val="1600"/>
              </a:spcAft>
              <a:buClr>
                <a:schemeClr val="dk1"/>
              </a:buClr>
              <a:buSzPct val="100000"/>
              <a:buFont typeface="Old Standard TT"/>
            </a:pPr>
            <a:r>
              <a:rPr lang="en" sz="1600"/>
              <a:t>Global climate patterns are largely determined by the amount of solar energy present and earth’s movement in space.</a:t>
            </a:r>
          </a:p>
          <a:p>
            <a:pPr indent="-330200" lvl="0" marL="457200" marR="0" rtl="0" algn="l">
              <a:lnSpc>
                <a:spcPct val="115000"/>
              </a:lnSpc>
              <a:spcBef>
                <a:spcPts val="0"/>
              </a:spcBef>
              <a:spcAft>
                <a:spcPts val="1600"/>
              </a:spcAft>
              <a:buSzPct val="100000"/>
            </a:pPr>
            <a:r>
              <a:rPr lang="en" sz="1600"/>
              <a:t>The sun is responsible for warming the land, atmosphere and water therefore, it establishes things such as temperature variation, air and water cycles, and evaporation of water. </a:t>
            </a:r>
          </a:p>
          <a:p>
            <a:pPr lvl="0" marR="0" rtl="0" algn="l">
              <a:lnSpc>
                <a:spcPct val="115000"/>
              </a:lnSpc>
              <a:spcBef>
                <a:spcPts val="0"/>
              </a:spcBef>
              <a:spcAft>
                <a:spcPts val="1600"/>
              </a:spcAft>
              <a:buNone/>
            </a:pPr>
            <a:r>
              <a:t/>
            </a:r>
            <a:endParaRPr sz="1600"/>
          </a:p>
          <a:p>
            <a:pPr indent="0" lvl="0" marL="1828800" rtl="0">
              <a:spcBef>
                <a:spcPts val="0"/>
              </a:spcBef>
              <a:buNone/>
            </a:pPr>
            <a:r>
              <a:t/>
            </a:r>
            <a:endParaRPr sz="1600"/>
          </a:p>
        </p:txBody>
      </p:sp>
      <p:sp>
        <p:nvSpPr>
          <p:cNvPr id="73" name="Shape 73"/>
          <p:cNvSpPr txBox="1"/>
          <p:nvPr>
            <p:ph type="title"/>
          </p:nvPr>
        </p:nvSpPr>
        <p:spPr>
          <a:xfrm>
            <a:off x="311700" y="528775"/>
            <a:ext cx="8520600" cy="741600"/>
          </a:xfrm>
          <a:prstGeom prst="rect">
            <a:avLst/>
          </a:prstGeom>
        </p:spPr>
        <p:txBody>
          <a:bodyPr anchorCtr="0" anchor="t" bIns="91425" lIns="91425" rIns="91425" tIns="91425">
            <a:noAutofit/>
          </a:bodyPr>
          <a:lstStyle/>
          <a:p>
            <a:pPr lvl="0" rtl="0">
              <a:spcBef>
                <a:spcPts val="0"/>
              </a:spcBef>
              <a:buNone/>
            </a:pPr>
            <a:r>
              <a:rPr i="1" lang="en"/>
              <a:t>Global Climate Patterns</a:t>
            </a:r>
          </a:p>
        </p:txBody>
      </p:sp>
      <p:sp>
        <p:nvSpPr>
          <p:cNvPr id="74" name="Shape 74"/>
          <p:cNvSpPr txBox="1"/>
          <p:nvPr/>
        </p:nvSpPr>
        <p:spPr>
          <a:xfrm>
            <a:off x="296625" y="2656800"/>
            <a:ext cx="8628000" cy="825300"/>
          </a:xfrm>
          <a:prstGeom prst="rect">
            <a:avLst/>
          </a:prstGeom>
          <a:noFill/>
          <a:ln>
            <a:noFill/>
          </a:ln>
        </p:spPr>
        <p:txBody>
          <a:bodyPr anchorCtr="0" anchor="t" bIns="91425" lIns="91425" rIns="91425" tIns="91425">
            <a:noAutofit/>
          </a:bodyPr>
          <a:lstStyle/>
          <a:p>
            <a:pPr lvl="0">
              <a:spcBef>
                <a:spcPts val="0"/>
              </a:spcBef>
              <a:buNone/>
            </a:pPr>
            <a:r>
              <a:rPr i="1" lang="en" sz="3000">
                <a:latin typeface="Old Standard TT"/>
                <a:ea typeface="Old Standard TT"/>
                <a:cs typeface="Old Standard TT"/>
                <a:sym typeface="Old Standard TT"/>
              </a:rPr>
              <a:t>Regional and Local Effects on Climate</a:t>
            </a:r>
          </a:p>
        </p:txBody>
      </p:sp>
      <p:sp>
        <p:nvSpPr>
          <p:cNvPr id="75" name="Shape 75"/>
          <p:cNvSpPr txBox="1"/>
          <p:nvPr/>
        </p:nvSpPr>
        <p:spPr>
          <a:xfrm>
            <a:off x="296625" y="3482275"/>
            <a:ext cx="8535600" cy="1405800"/>
          </a:xfrm>
          <a:prstGeom prst="rect">
            <a:avLst/>
          </a:prstGeom>
          <a:noFill/>
          <a:ln>
            <a:noFill/>
          </a:ln>
        </p:spPr>
        <p:txBody>
          <a:bodyPr anchorCtr="0" anchor="t" bIns="91425" lIns="91425" rIns="91425" tIns="91425">
            <a:noAutofit/>
          </a:bodyPr>
          <a:lstStyle/>
          <a:p>
            <a:pPr indent="-342900" lvl="0" marL="457200" rtl="0">
              <a:spcBef>
                <a:spcPts val="0"/>
              </a:spcBef>
              <a:buSzPct val="100000"/>
              <a:buFont typeface="Old Standard TT"/>
              <a:buChar char="●"/>
            </a:pPr>
            <a:r>
              <a:rPr lang="en" sz="1800">
                <a:latin typeface="Old Standard TT"/>
                <a:ea typeface="Old Standard TT"/>
                <a:cs typeface="Old Standard TT"/>
                <a:sym typeface="Old Standard TT"/>
              </a:rPr>
              <a:t>Climate patterns can be modified by numerous factors…</a:t>
            </a:r>
          </a:p>
          <a:p>
            <a:pPr indent="-342900" lvl="4" marL="2286000" rtl="0">
              <a:spcBef>
                <a:spcPts val="0"/>
              </a:spcBef>
              <a:buClr>
                <a:schemeClr val="lt2"/>
              </a:buClr>
              <a:buSzPct val="100000"/>
              <a:buFont typeface="Old Standard TT"/>
              <a:buChar char="○"/>
            </a:pPr>
            <a:r>
              <a:rPr lang="en" sz="1800">
                <a:solidFill>
                  <a:schemeClr val="lt2"/>
                </a:solidFill>
                <a:latin typeface="Old Standard TT"/>
                <a:ea typeface="Old Standard TT"/>
                <a:cs typeface="Old Standard TT"/>
                <a:sym typeface="Old Standard TT"/>
              </a:rPr>
              <a:t>Seasonal variation in climate</a:t>
            </a:r>
          </a:p>
          <a:p>
            <a:pPr indent="-342900" lvl="4" marL="2286000" rtl="0">
              <a:spcBef>
                <a:spcPts val="0"/>
              </a:spcBef>
              <a:buClr>
                <a:schemeClr val="lt2"/>
              </a:buClr>
              <a:buSzPct val="100000"/>
              <a:buFont typeface="Old Standard TT"/>
              <a:buChar char="○"/>
            </a:pPr>
            <a:r>
              <a:rPr lang="en" sz="1800">
                <a:solidFill>
                  <a:schemeClr val="lt2"/>
                </a:solidFill>
                <a:latin typeface="Old Standard TT"/>
                <a:ea typeface="Old Standard TT"/>
                <a:cs typeface="Old Standard TT"/>
                <a:sym typeface="Old Standard TT"/>
              </a:rPr>
              <a:t>Large bodies of water</a:t>
            </a:r>
          </a:p>
          <a:p>
            <a:pPr indent="-342900" lvl="4" marL="2286000" rtl="0">
              <a:spcBef>
                <a:spcPts val="0"/>
              </a:spcBef>
              <a:buClr>
                <a:schemeClr val="lt2"/>
              </a:buClr>
              <a:buSzPct val="100000"/>
              <a:buFont typeface="Old Standard TT"/>
              <a:buChar char="○"/>
            </a:pPr>
            <a:r>
              <a:rPr lang="en" sz="1800">
                <a:solidFill>
                  <a:schemeClr val="lt2"/>
                </a:solidFill>
                <a:latin typeface="Old Standard TT"/>
                <a:ea typeface="Old Standard TT"/>
                <a:cs typeface="Old Standard TT"/>
                <a:sym typeface="Old Standard TT"/>
              </a:rPr>
              <a:t>Mountain ranges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idx="2" type="body"/>
          </p:nvPr>
        </p:nvSpPr>
        <p:spPr>
          <a:xfrm>
            <a:off x="4655825" y="0"/>
            <a:ext cx="4410900" cy="5043000"/>
          </a:xfrm>
          <a:prstGeom prst="rect">
            <a:avLst/>
          </a:prstGeom>
        </p:spPr>
        <p:txBody>
          <a:bodyPr anchorCtr="0" anchor="t" bIns="91425" lIns="91425" rIns="91425" tIns="91425">
            <a:noAutofit/>
          </a:bodyPr>
          <a:lstStyle/>
          <a:p>
            <a:pPr lvl="0" rtl="0" algn="ctr">
              <a:spcBef>
                <a:spcPts val="0"/>
              </a:spcBef>
              <a:buNone/>
            </a:pPr>
            <a:r>
              <a:rPr i="1" lang="en"/>
              <a:t>Seasonal Variations in Climate</a:t>
            </a:r>
          </a:p>
          <a:p>
            <a:pPr indent="-228600" lvl="0" marL="457200" rtl="0">
              <a:spcBef>
                <a:spcPts val="0"/>
              </a:spcBef>
            </a:pPr>
            <a:r>
              <a:rPr lang="en"/>
              <a:t>The changing angle of the sun over the course of the year affects local environments.</a:t>
            </a:r>
          </a:p>
          <a:p>
            <a:pPr lvl="0" rtl="0">
              <a:spcBef>
                <a:spcPts val="0"/>
              </a:spcBef>
              <a:buNone/>
            </a:pPr>
            <a:r>
              <a:rPr lang="en" sz="1400"/>
              <a:t>Ex. Belts of wet and dry air on either side of the equator move slightly northward and southward with the changing angle of the sun producing wet and dry seasons around 20 degrees North and 20 degrees south latitude, where many rainforests are found.</a:t>
            </a:r>
          </a:p>
          <a:p>
            <a:pPr indent="-317500" lvl="0" marL="457200">
              <a:spcBef>
                <a:spcPts val="0"/>
              </a:spcBef>
              <a:buSzPct val="100000"/>
            </a:pPr>
            <a:r>
              <a:rPr lang="en" sz="1400"/>
              <a:t>Also, seasonal changes in wind patterns alter ocean currents which can cause the upwelling of cold water from deep ocean layers.  This water then </a:t>
            </a:r>
            <a:r>
              <a:rPr lang="en" sz="1400"/>
              <a:t>simulates</a:t>
            </a:r>
            <a:r>
              <a:rPr lang="en" sz="1400"/>
              <a:t> the growth of phytoplankton and the organisms that feed on them.</a:t>
            </a:r>
          </a:p>
        </p:txBody>
      </p:sp>
      <p:pic>
        <p:nvPicPr>
          <p:cNvPr descr="Image result for seasonal variations in climate" id="81" name="Shape 81"/>
          <p:cNvPicPr preferRelativeResize="0"/>
          <p:nvPr/>
        </p:nvPicPr>
        <p:blipFill>
          <a:blip r:embed="rId3">
            <a:alphaModFix/>
          </a:blip>
          <a:stretch>
            <a:fillRect/>
          </a:stretch>
        </p:blipFill>
        <p:spPr>
          <a:xfrm>
            <a:off x="-80250" y="303362"/>
            <a:ext cx="4626750" cy="44362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2" type="body"/>
          </p:nvPr>
        </p:nvSpPr>
        <p:spPr>
          <a:xfrm>
            <a:off x="4712175" y="86275"/>
            <a:ext cx="4356300" cy="4615200"/>
          </a:xfrm>
          <a:prstGeom prst="rect">
            <a:avLst/>
          </a:prstGeom>
        </p:spPr>
        <p:txBody>
          <a:bodyPr anchorCtr="0" anchor="t" bIns="91425" lIns="91425" rIns="91425" tIns="91425">
            <a:noAutofit/>
          </a:bodyPr>
          <a:lstStyle/>
          <a:p>
            <a:pPr lvl="0" rtl="0" algn="ctr">
              <a:spcBef>
                <a:spcPts val="0"/>
              </a:spcBef>
              <a:buNone/>
            </a:pPr>
            <a:r>
              <a:rPr i="1" lang="en"/>
              <a:t>Bodies of Water</a:t>
            </a:r>
          </a:p>
          <a:p>
            <a:pPr indent="-317500" lvl="0" marL="457200" rtl="0">
              <a:spcBef>
                <a:spcPts val="0"/>
              </a:spcBef>
              <a:buSzPct val="100000"/>
            </a:pPr>
            <a:r>
              <a:rPr lang="en" sz="1400"/>
              <a:t>Ocean currents influence climate along the coastlines of continents by heating or cooling overlying air masses that pass across the land.</a:t>
            </a:r>
          </a:p>
          <a:p>
            <a:pPr lvl="0" rtl="0">
              <a:spcBef>
                <a:spcPts val="0"/>
              </a:spcBef>
              <a:buNone/>
            </a:pPr>
            <a:r>
              <a:rPr lang="en" sz="1400"/>
              <a:t>Ex. The west coast of northern Europe has a mild climate because the gulf stream carries warm water from the equator to the north Atlantic.</a:t>
            </a:r>
          </a:p>
          <a:p>
            <a:pPr indent="-304800" lvl="0" marL="457200" rtl="0">
              <a:spcBef>
                <a:spcPts val="0"/>
              </a:spcBef>
              <a:buSzPct val="100000"/>
            </a:pPr>
            <a:r>
              <a:rPr lang="en" sz="1200"/>
              <a:t>Due to the high specific heat of water, oceans and large lakes tend to moderate the climate of nearby land. </a:t>
            </a:r>
          </a:p>
          <a:p>
            <a:pPr lvl="0" rtl="0">
              <a:spcBef>
                <a:spcPts val="0"/>
              </a:spcBef>
              <a:buNone/>
            </a:pPr>
            <a:r>
              <a:t/>
            </a:r>
            <a:endParaRPr sz="1200"/>
          </a:p>
          <a:p>
            <a:pPr indent="-304800" lvl="0" marL="457200">
              <a:spcBef>
                <a:spcPts val="0"/>
              </a:spcBef>
              <a:buSzPct val="100000"/>
            </a:pPr>
            <a:r>
              <a:rPr lang="en" sz="1200"/>
              <a:t>Also in contrast, because temperature over land drop more overnight, air over warmer air rises, drawing cooler air from the land back out over the water and replacing it with warmer air from offshore</a:t>
            </a:r>
          </a:p>
        </p:txBody>
      </p:sp>
      <p:pic>
        <p:nvPicPr>
          <p:cNvPr descr="Image result for bodies of water" id="87" name="Shape 87"/>
          <p:cNvPicPr preferRelativeResize="0"/>
          <p:nvPr/>
        </p:nvPicPr>
        <p:blipFill>
          <a:blip r:embed="rId3">
            <a:alphaModFix/>
          </a:blip>
          <a:stretch>
            <a:fillRect/>
          </a:stretch>
        </p:blipFill>
        <p:spPr>
          <a:xfrm>
            <a:off x="152400" y="152400"/>
            <a:ext cx="4237950" cy="4669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idx="2" type="body"/>
          </p:nvPr>
        </p:nvSpPr>
        <p:spPr>
          <a:xfrm>
            <a:off x="4655825" y="50250"/>
            <a:ext cx="4410900" cy="5043000"/>
          </a:xfrm>
          <a:prstGeom prst="rect">
            <a:avLst/>
          </a:prstGeom>
        </p:spPr>
        <p:txBody>
          <a:bodyPr anchorCtr="0" anchor="t" bIns="91425" lIns="91425" rIns="91425" tIns="91425">
            <a:noAutofit/>
          </a:bodyPr>
          <a:lstStyle/>
          <a:p>
            <a:pPr lvl="0" rtl="0" algn="ctr">
              <a:spcBef>
                <a:spcPts val="0"/>
              </a:spcBef>
              <a:buNone/>
            </a:pPr>
            <a:r>
              <a:rPr i="1" lang="en"/>
              <a:t>Mountain Ranges</a:t>
            </a:r>
          </a:p>
          <a:p>
            <a:pPr indent="-317500" lvl="0" marL="457200" rtl="0">
              <a:spcBef>
                <a:spcPts val="0"/>
              </a:spcBef>
              <a:buSzPct val="100000"/>
            </a:pPr>
            <a:r>
              <a:rPr lang="en" sz="1400"/>
              <a:t>Like bodies of water, mountain ranges influence air flow over land.</a:t>
            </a:r>
          </a:p>
          <a:p>
            <a:pPr indent="-317500" lvl="1" marL="914400" rtl="0">
              <a:spcBef>
                <a:spcPts val="0"/>
              </a:spcBef>
              <a:buSzPct val="116666"/>
            </a:pPr>
            <a:r>
              <a:rPr lang="en" sz="1200"/>
              <a:t>When warm air approaches a mountain, the air rises and cools, realing moisture on the windward side of the peak.</a:t>
            </a:r>
          </a:p>
          <a:p>
            <a:pPr indent="-304800" lvl="1" marL="914400" rtl="0">
              <a:spcBef>
                <a:spcPts val="0"/>
              </a:spcBef>
              <a:buSzPct val="100000"/>
            </a:pPr>
            <a:r>
              <a:rPr lang="en" sz="1200"/>
              <a:t>On the leeward side, cooler, dry air, descends, absorbing moisture and producing a “rain shadow”.</a:t>
            </a:r>
          </a:p>
          <a:p>
            <a:pPr indent="-304800" lvl="1" marL="914400" rtl="0">
              <a:spcBef>
                <a:spcPts val="0"/>
              </a:spcBef>
              <a:buSzPct val="100000"/>
            </a:pPr>
            <a:r>
              <a:rPr lang="en" sz="1200"/>
              <a:t>This rain shadow determines where many deserts are found.</a:t>
            </a:r>
          </a:p>
          <a:p>
            <a:pPr indent="-317500" lvl="0" marL="457200" rtl="0">
              <a:spcBef>
                <a:spcPts val="0"/>
              </a:spcBef>
              <a:buSzPct val="100000"/>
            </a:pPr>
            <a:r>
              <a:rPr lang="en" sz="1400"/>
              <a:t>Mountains also affect the amount of sunlight reaching an area thus the local temperature and rainfall.</a:t>
            </a:r>
          </a:p>
          <a:p>
            <a:pPr indent="-304800" lvl="1" marL="914400" rtl="0">
              <a:spcBef>
                <a:spcPts val="0"/>
              </a:spcBef>
              <a:buSzPct val="100000"/>
            </a:pPr>
            <a:r>
              <a:rPr lang="en" sz="1200"/>
              <a:t>This means south facing slopes in the northern hemisphere receives more sunlight than north facing slopes, which are therefore warmer and drier.</a:t>
            </a:r>
          </a:p>
          <a:p>
            <a:pPr indent="-304800" lvl="1" marL="914400" rtl="0">
              <a:spcBef>
                <a:spcPts val="0"/>
              </a:spcBef>
              <a:buSzPct val="100000"/>
            </a:pPr>
            <a:r>
              <a:rPr lang="en" sz="1200"/>
              <a:t>These influences impact species distribution locally. </a:t>
            </a:r>
          </a:p>
        </p:txBody>
      </p:sp>
      <p:pic>
        <p:nvPicPr>
          <p:cNvPr descr="Image result for mountain ranges" id="93" name="Shape 93"/>
          <p:cNvPicPr preferRelativeResize="0"/>
          <p:nvPr/>
        </p:nvPicPr>
        <p:blipFill>
          <a:blip r:embed="rId3">
            <a:alphaModFix/>
          </a:blip>
          <a:stretch>
            <a:fillRect/>
          </a:stretch>
        </p:blipFill>
        <p:spPr>
          <a:xfrm>
            <a:off x="124850" y="890925"/>
            <a:ext cx="4351026" cy="358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idx="1" type="body"/>
          </p:nvPr>
        </p:nvSpPr>
        <p:spPr>
          <a:xfrm>
            <a:off x="311700" y="1186125"/>
            <a:ext cx="8520600" cy="3774300"/>
          </a:xfrm>
          <a:prstGeom prst="rect">
            <a:avLst/>
          </a:prstGeom>
        </p:spPr>
        <p:txBody>
          <a:bodyPr anchorCtr="0" anchor="t" bIns="91425" lIns="91425" rIns="91425" tIns="91425">
            <a:noAutofit/>
          </a:bodyPr>
          <a:lstStyle/>
          <a:p>
            <a:pPr indent="-330200" lvl="0" marL="457200" marR="0" rtl="0" algn="l">
              <a:lnSpc>
                <a:spcPct val="115000"/>
              </a:lnSpc>
              <a:spcBef>
                <a:spcPts val="0"/>
              </a:spcBef>
              <a:spcAft>
                <a:spcPts val="1600"/>
              </a:spcAft>
              <a:buSzPct val="100000"/>
            </a:pPr>
            <a:r>
              <a:rPr lang="en" sz="1600"/>
              <a:t>Many factors in the environment influence microclimates.</a:t>
            </a:r>
          </a:p>
          <a:p>
            <a:pPr indent="-330200" lvl="4" marL="2286000" marR="0" rtl="0" algn="l">
              <a:lnSpc>
                <a:spcPct val="115000"/>
              </a:lnSpc>
              <a:spcBef>
                <a:spcPts val="0"/>
              </a:spcBef>
              <a:spcAft>
                <a:spcPts val="1600"/>
              </a:spcAft>
              <a:buClr>
                <a:schemeClr val="lt2"/>
              </a:buClr>
              <a:buSzPct val="100000"/>
            </a:pPr>
            <a:r>
              <a:rPr lang="en" sz="1600">
                <a:solidFill>
                  <a:schemeClr val="lt2"/>
                </a:solidFill>
              </a:rPr>
              <a:t>Casting shade</a:t>
            </a:r>
          </a:p>
          <a:p>
            <a:pPr indent="-330200" lvl="4" marL="2286000" marR="0" rtl="0" algn="l">
              <a:lnSpc>
                <a:spcPct val="115000"/>
              </a:lnSpc>
              <a:spcBef>
                <a:spcPts val="0"/>
              </a:spcBef>
              <a:spcAft>
                <a:spcPts val="1600"/>
              </a:spcAft>
              <a:buClr>
                <a:schemeClr val="lt2"/>
              </a:buClr>
              <a:buSzPct val="100000"/>
            </a:pPr>
            <a:r>
              <a:rPr lang="en" sz="1600">
                <a:solidFill>
                  <a:schemeClr val="lt2"/>
                </a:solidFill>
              </a:rPr>
              <a:t>Altering evaporation from soil</a:t>
            </a:r>
          </a:p>
          <a:p>
            <a:pPr indent="-330200" lvl="4" marL="2286000" marR="0" rtl="0" algn="l">
              <a:lnSpc>
                <a:spcPct val="115000"/>
              </a:lnSpc>
              <a:spcBef>
                <a:spcPts val="0"/>
              </a:spcBef>
              <a:spcAft>
                <a:spcPts val="1600"/>
              </a:spcAft>
              <a:buClr>
                <a:schemeClr val="lt2"/>
              </a:buClr>
              <a:buSzPct val="100000"/>
            </a:pPr>
            <a:r>
              <a:rPr lang="en" sz="1600">
                <a:solidFill>
                  <a:schemeClr val="lt2"/>
                </a:solidFill>
              </a:rPr>
              <a:t>Changing wind patterns</a:t>
            </a:r>
          </a:p>
          <a:p>
            <a:pPr indent="-330200" lvl="0" marL="457200" marR="0" rtl="0" algn="l">
              <a:lnSpc>
                <a:spcPct val="115000"/>
              </a:lnSpc>
              <a:spcBef>
                <a:spcPts val="0"/>
              </a:spcBef>
              <a:spcAft>
                <a:spcPts val="1600"/>
              </a:spcAft>
              <a:buSzPct val="100000"/>
            </a:pPr>
            <a:r>
              <a:rPr lang="en" sz="1600"/>
              <a:t>An example would be trees covering the ground leave little room for temperature change, while areas with no tree coverage leave for greater differences in temperature throughout the day. </a:t>
            </a:r>
          </a:p>
          <a:p>
            <a:pPr indent="-330200" lvl="0" marL="457200" marR="0" rtl="0" algn="l">
              <a:lnSpc>
                <a:spcPct val="115000"/>
              </a:lnSpc>
              <a:spcBef>
                <a:spcPts val="0"/>
              </a:spcBef>
              <a:spcAft>
                <a:spcPts val="1600"/>
              </a:spcAft>
              <a:buSzPct val="100000"/>
            </a:pPr>
            <a:r>
              <a:rPr lang="en" sz="1600"/>
              <a:t>Another example, in the forest, low lying ground is usually wetter than higher ground and tends to be occupied by different tree species.</a:t>
            </a:r>
          </a:p>
          <a:p>
            <a:pPr indent="-330200" lvl="0" marL="457200" marR="0" rtl="0" algn="l">
              <a:lnSpc>
                <a:spcPct val="115000"/>
              </a:lnSpc>
              <a:spcBef>
                <a:spcPts val="0"/>
              </a:spcBef>
              <a:spcAft>
                <a:spcPts val="1600"/>
              </a:spcAft>
              <a:buSzPct val="100000"/>
            </a:pPr>
            <a:r>
              <a:rPr lang="en" sz="1600"/>
              <a:t>Every environment in earth is characterized by a mosaic of small scale differences making them </a:t>
            </a:r>
            <a:r>
              <a:rPr b="1" lang="en" sz="1600"/>
              <a:t>Abiotic </a:t>
            </a:r>
            <a:r>
              <a:rPr lang="en" sz="1600"/>
              <a:t>and </a:t>
            </a:r>
            <a:r>
              <a:rPr b="1" lang="en" sz="1600"/>
              <a:t>Biotic</a:t>
            </a:r>
            <a:r>
              <a:rPr lang="en" sz="1600"/>
              <a:t>.</a:t>
            </a:r>
          </a:p>
          <a:p>
            <a:pPr indent="0" lvl="0" marL="0" marR="0" rtl="0" algn="l">
              <a:lnSpc>
                <a:spcPct val="115000"/>
              </a:lnSpc>
              <a:spcBef>
                <a:spcPts val="0"/>
              </a:spcBef>
              <a:spcAft>
                <a:spcPts val="1600"/>
              </a:spcAft>
              <a:buNone/>
            </a:pPr>
            <a:r>
              <a:t/>
            </a:r>
            <a:endParaRPr sz="1600"/>
          </a:p>
          <a:p>
            <a:pPr lvl="0" marR="0" rtl="0" algn="l">
              <a:lnSpc>
                <a:spcPct val="115000"/>
              </a:lnSpc>
              <a:spcBef>
                <a:spcPts val="0"/>
              </a:spcBef>
              <a:spcAft>
                <a:spcPts val="1600"/>
              </a:spcAft>
              <a:buNone/>
            </a:pPr>
            <a:r>
              <a:t/>
            </a:r>
            <a:endParaRPr sz="1600"/>
          </a:p>
          <a:p>
            <a:pPr indent="0" lvl="0" marL="1828800" rtl="0">
              <a:spcBef>
                <a:spcPts val="0"/>
              </a:spcBef>
              <a:buNone/>
            </a:pPr>
            <a:r>
              <a:t/>
            </a:r>
            <a:endParaRPr sz="1600"/>
          </a:p>
        </p:txBody>
      </p:sp>
      <p:sp>
        <p:nvSpPr>
          <p:cNvPr id="99" name="Shape 99"/>
          <p:cNvSpPr txBox="1"/>
          <p:nvPr>
            <p:ph type="title"/>
          </p:nvPr>
        </p:nvSpPr>
        <p:spPr>
          <a:xfrm>
            <a:off x="311700" y="366625"/>
            <a:ext cx="8520600" cy="679200"/>
          </a:xfrm>
          <a:prstGeom prst="rect">
            <a:avLst/>
          </a:prstGeom>
        </p:spPr>
        <p:txBody>
          <a:bodyPr anchorCtr="0" anchor="t" bIns="91425" lIns="91425" rIns="91425" tIns="91425">
            <a:noAutofit/>
          </a:bodyPr>
          <a:lstStyle/>
          <a:p>
            <a:pPr lvl="0" rtl="0">
              <a:spcBef>
                <a:spcPts val="0"/>
              </a:spcBef>
              <a:buNone/>
            </a:pPr>
            <a:r>
              <a:rPr i="1" lang="en"/>
              <a:t>Microclimate</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3" name="Shape 103"/>
        <p:cNvGrpSpPr/>
        <p:nvPr/>
      </p:nvGrpSpPr>
      <p:grpSpPr>
        <a:xfrm>
          <a:off x="0" y="0"/>
          <a:ext cx="0" cy="0"/>
          <a:chOff x="0" y="0"/>
          <a:chExt cx="0" cy="0"/>
        </a:xfrm>
      </p:grpSpPr>
      <p:sp>
        <p:nvSpPr>
          <p:cNvPr id="104" name="Shape 104"/>
          <p:cNvSpPr txBox="1"/>
          <p:nvPr/>
        </p:nvSpPr>
        <p:spPr>
          <a:xfrm>
            <a:off x="280350" y="215650"/>
            <a:ext cx="1358700" cy="668400"/>
          </a:xfrm>
          <a:prstGeom prst="rect">
            <a:avLst/>
          </a:prstGeom>
          <a:noFill/>
          <a:ln>
            <a:noFill/>
          </a:ln>
        </p:spPr>
        <p:txBody>
          <a:bodyPr anchorCtr="0" anchor="t" bIns="91425" lIns="91425" rIns="91425" tIns="91425">
            <a:noAutofit/>
          </a:bodyPr>
          <a:lstStyle/>
          <a:p>
            <a:pPr lvl="0">
              <a:spcBef>
                <a:spcPts val="0"/>
              </a:spcBef>
              <a:buNone/>
            </a:pPr>
            <a:r>
              <a:rPr lang="en" sz="2400">
                <a:solidFill>
                  <a:schemeClr val="lt2"/>
                </a:solidFill>
                <a:latin typeface="Old Standard TT"/>
                <a:ea typeface="Old Standard TT"/>
                <a:cs typeface="Old Standard TT"/>
                <a:sym typeface="Old Standard TT"/>
              </a:rPr>
              <a:t>Abiotic </a:t>
            </a:r>
          </a:p>
        </p:txBody>
      </p:sp>
      <p:sp>
        <p:nvSpPr>
          <p:cNvPr id="105" name="Shape 105"/>
          <p:cNvSpPr txBox="1"/>
          <p:nvPr/>
        </p:nvSpPr>
        <p:spPr>
          <a:xfrm>
            <a:off x="345050" y="959700"/>
            <a:ext cx="8346000" cy="2544900"/>
          </a:xfrm>
          <a:prstGeom prst="rect">
            <a:avLst/>
          </a:prstGeom>
          <a:noFill/>
          <a:ln>
            <a:noFill/>
          </a:ln>
        </p:spPr>
        <p:txBody>
          <a:bodyPr anchorCtr="0" anchor="t" bIns="91425" lIns="91425" rIns="91425" tIns="91425">
            <a:noAutofit/>
          </a:bodyPr>
          <a:lstStyle/>
          <a:p>
            <a:pPr lvl="0">
              <a:spcBef>
                <a:spcPts val="0"/>
              </a:spcBef>
              <a:buNone/>
            </a:pPr>
            <a:r>
              <a:rPr lang="en" sz="1800">
                <a:solidFill>
                  <a:schemeClr val="lt1"/>
                </a:solidFill>
              </a:rPr>
              <a:t>Abiotic factors are nonliving, these can be chemical or physical contributes.</a:t>
            </a:r>
          </a:p>
          <a:p>
            <a:pPr indent="-228600" lvl="0" marL="2743200" rtl="0">
              <a:spcBef>
                <a:spcPts val="0"/>
              </a:spcBef>
              <a:buClr>
                <a:schemeClr val="lt1"/>
              </a:buClr>
              <a:buChar char="●"/>
            </a:pPr>
            <a:r>
              <a:rPr lang="en">
                <a:solidFill>
                  <a:schemeClr val="lt1"/>
                </a:solidFill>
              </a:rPr>
              <a:t>Light</a:t>
            </a:r>
          </a:p>
          <a:p>
            <a:pPr indent="-228600" lvl="0" marL="2743200" rtl="0">
              <a:spcBef>
                <a:spcPts val="0"/>
              </a:spcBef>
              <a:buClr>
                <a:schemeClr val="lt1"/>
              </a:buClr>
              <a:buChar char="●"/>
            </a:pPr>
            <a:r>
              <a:rPr lang="en">
                <a:solidFill>
                  <a:schemeClr val="lt1"/>
                </a:solidFill>
              </a:rPr>
              <a:t>Rocks</a:t>
            </a:r>
          </a:p>
          <a:p>
            <a:pPr indent="-228600" lvl="0" marL="2743200" rtl="0">
              <a:spcBef>
                <a:spcPts val="0"/>
              </a:spcBef>
              <a:buClr>
                <a:schemeClr val="lt1"/>
              </a:buClr>
              <a:buChar char="●"/>
            </a:pPr>
            <a:r>
              <a:rPr lang="en">
                <a:solidFill>
                  <a:schemeClr val="lt1"/>
                </a:solidFill>
              </a:rPr>
              <a:t>Water</a:t>
            </a:r>
          </a:p>
          <a:p>
            <a:pPr indent="-228600" lvl="0" marL="2743200" rtl="0">
              <a:spcBef>
                <a:spcPts val="0"/>
              </a:spcBef>
              <a:buClr>
                <a:schemeClr val="lt1"/>
              </a:buClr>
              <a:buChar char="●"/>
            </a:pPr>
            <a:r>
              <a:rPr lang="en">
                <a:solidFill>
                  <a:schemeClr val="lt1"/>
                </a:solidFill>
              </a:rPr>
              <a:t>Temperature</a:t>
            </a:r>
          </a:p>
          <a:p>
            <a:pPr indent="-228600" lvl="0" marL="2743200" rtl="0">
              <a:spcBef>
                <a:spcPts val="0"/>
              </a:spcBef>
              <a:buClr>
                <a:schemeClr val="lt1"/>
              </a:buClr>
              <a:buChar char="●"/>
            </a:pPr>
            <a:r>
              <a:rPr lang="en">
                <a:solidFill>
                  <a:schemeClr val="lt1"/>
                </a:solidFill>
              </a:rPr>
              <a:t>Sand</a:t>
            </a:r>
          </a:p>
          <a:p>
            <a:pPr lvl="0" rtl="0">
              <a:spcBef>
                <a:spcPts val="0"/>
              </a:spcBef>
              <a:buNone/>
            </a:pPr>
            <a:r>
              <a:t/>
            </a:r>
            <a:endParaRPr sz="1800">
              <a:solidFill>
                <a:schemeClr val="lt1"/>
              </a:solidFill>
            </a:endParaRPr>
          </a:p>
          <a:p>
            <a:pPr lvl="0">
              <a:spcBef>
                <a:spcPts val="0"/>
              </a:spcBef>
              <a:buNone/>
            </a:pPr>
            <a:r>
              <a:rPr lang="en" sz="1800">
                <a:solidFill>
                  <a:schemeClr val="lt1"/>
                </a:solidFill>
              </a:rPr>
              <a:t>These factors influence the distribution and abundance of organisms.</a:t>
            </a:r>
          </a:p>
        </p:txBody>
      </p:sp>
      <p:pic>
        <p:nvPicPr>
          <p:cNvPr descr="Image result for abiotic" id="106" name="Shape 106"/>
          <p:cNvPicPr preferRelativeResize="0"/>
          <p:nvPr/>
        </p:nvPicPr>
        <p:blipFill>
          <a:blip r:embed="rId3">
            <a:alphaModFix/>
          </a:blip>
          <a:stretch>
            <a:fillRect/>
          </a:stretch>
        </p:blipFill>
        <p:spPr>
          <a:xfrm>
            <a:off x="3045625" y="3073174"/>
            <a:ext cx="2851025" cy="1724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nvSpPr>
        <p:spPr>
          <a:xfrm>
            <a:off x="280350" y="215650"/>
            <a:ext cx="1358700" cy="668400"/>
          </a:xfrm>
          <a:prstGeom prst="rect">
            <a:avLst/>
          </a:prstGeom>
          <a:noFill/>
          <a:ln>
            <a:noFill/>
          </a:ln>
        </p:spPr>
        <p:txBody>
          <a:bodyPr anchorCtr="0" anchor="t" bIns="91425" lIns="91425" rIns="91425" tIns="91425">
            <a:noAutofit/>
          </a:bodyPr>
          <a:lstStyle/>
          <a:p>
            <a:pPr lvl="0" rtl="0">
              <a:spcBef>
                <a:spcPts val="0"/>
              </a:spcBef>
              <a:buNone/>
            </a:pPr>
            <a:r>
              <a:rPr lang="en" sz="2400">
                <a:solidFill>
                  <a:schemeClr val="lt2"/>
                </a:solidFill>
                <a:latin typeface="Old Standard TT"/>
                <a:ea typeface="Old Standard TT"/>
                <a:cs typeface="Old Standard TT"/>
                <a:sym typeface="Old Standard TT"/>
              </a:rPr>
              <a:t>B</a:t>
            </a:r>
            <a:r>
              <a:rPr lang="en" sz="2400">
                <a:solidFill>
                  <a:schemeClr val="lt2"/>
                </a:solidFill>
                <a:latin typeface="Old Standard TT"/>
                <a:ea typeface="Old Standard TT"/>
                <a:cs typeface="Old Standard TT"/>
                <a:sym typeface="Old Standard TT"/>
              </a:rPr>
              <a:t>iotic </a:t>
            </a:r>
          </a:p>
        </p:txBody>
      </p:sp>
      <p:sp>
        <p:nvSpPr>
          <p:cNvPr id="112" name="Shape 112"/>
          <p:cNvSpPr txBox="1"/>
          <p:nvPr/>
        </p:nvSpPr>
        <p:spPr>
          <a:xfrm>
            <a:off x="345050" y="959700"/>
            <a:ext cx="8346000" cy="2544900"/>
          </a:xfrm>
          <a:prstGeom prst="rect">
            <a:avLst/>
          </a:prstGeom>
          <a:noFill/>
          <a:ln>
            <a:noFill/>
          </a:ln>
        </p:spPr>
        <p:txBody>
          <a:bodyPr anchorCtr="0" anchor="t" bIns="91425" lIns="91425" rIns="91425" tIns="91425">
            <a:noAutofit/>
          </a:bodyPr>
          <a:lstStyle/>
          <a:p>
            <a:pPr lvl="0" rtl="0">
              <a:spcBef>
                <a:spcPts val="0"/>
              </a:spcBef>
              <a:buNone/>
            </a:pPr>
            <a:r>
              <a:rPr lang="en" sz="1800">
                <a:solidFill>
                  <a:schemeClr val="lt1"/>
                </a:solidFill>
              </a:rPr>
              <a:t>Abiotic factors are living things such as…</a:t>
            </a:r>
          </a:p>
          <a:p>
            <a:pPr indent="-228600" lvl="0" marL="1828800" rtl="0">
              <a:spcBef>
                <a:spcPts val="0"/>
              </a:spcBef>
              <a:buClr>
                <a:schemeClr val="lt1"/>
              </a:buClr>
              <a:buChar char="●"/>
            </a:pPr>
            <a:r>
              <a:rPr lang="en">
                <a:solidFill>
                  <a:schemeClr val="lt1"/>
                </a:solidFill>
              </a:rPr>
              <a:t>Plants</a:t>
            </a:r>
          </a:p>
          <a:p>
            <a:pPr indent="-228600" lvl="0" marL="1828800" rtl="0">
              <a:spcBef>
                <a:spcPts val="0"/>
              </a:spcBef>
              <a:buClr>
                <a:schemeClr val="lt1"/>
              </a:buClr>
              <a:buChar char="●"/>
            </a:pPr>
            <a:r>
              <a:rPr lang="en">
                <a:solidFill>
                  <a:schemeClr val="lt1"/>
                </a:solidFill>
              </a:rPr>
              <a:t>Humans</a:t>
            </a:r>
          </a:p>
          <a:p>
            <a:pPr indent="-228600" lvl="0" marL="1828800" rtl="0">
              <a:spcBef>
                <a:spcPts val="0"/>
              </a:spcBef>
              <a:buClr>
                <a:schemeClr val="lt1"/>
              </a:buClr>
              <a:buChar char="●"/>
            </a:pPr>
            <a:r>
              <a:rPr lang="en">
                <a:solidFill>
                  <a:schemeClr val="lt1"/>
                </a:solidFill>
              </a:rPr>
              <a:t>Animals</a:t>
            </a:r>
          </a:p>
          <a:p>
            <a:pPr lvl="0">
              <a:spcBef>
                <a:spcPts val="0"/>
              </a:spcBef>
              <a:buNone/>
            </a:pPr>
            <a:r>
              <a:t/>
            </a:r>
            <a:endParaRPr sz="1800">
              <a:solidFill>
                <a:schemeClr val="lt1"/>
              </a:solidFill>
            </a:endParaRPr>
          </a:p>
          <a:p>
            <a:pPr lvl="0" rtl="0">
              <a:spcBef>
                <a:spcPts val="0"/>
              </a:spcBef>
              <a:buNone/>
            </a:pPr>
            <a:r>
              <a:rPr lang="en" sz="1800">
                <a:solidFill>
                  <a:schemeClr val="lt1"/>
                </a:solidFill>
              </a:rPr>
              <a:t>These are the other organisms that are part of an individual's environment, which also influence the distribution and abundance of organisms. </a:t>
            </a:r>
          </a:p>
        </p:txBody>
      </p:sp>
      <p:pic>
        <p:nvPicPr>
          <p:cNvPr descr="Image result for biotic" id="113" name="Shape 113"/>
          <p:cNvPicPr preferRelativeResize="0"/>
          <p:nvPr/>
        </p:nvPicPr>
        <p:blipFill>
          <a:blip r:embed="rId3">
            <a:alphaModFix/>
          </a:blip>
          <a:stretch>
            <a:fillRect/>
          </a:stretch>
        </p:blipFill>
        <p:spPr>
          <a:xfrm>
            <a:off x="3290887" y="3082349"/>
            <a:ext cx="2562225" cy="17240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